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57" r:id="rId2"/>
    <p:sldId id="258" r:id="rId3"/>
    <p:sldId id="259" r:id="rId4"/>
    <p:sldId id="261" r:id="rId5"/>
    <p:sldId id="264"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DAC85D80-09EE-4AB3-9260-D8C25002AECB}" type="datetimeFigureOut">
              <a:rPr lang="en-US" smtClean="0"/>
              <a:pPr/>
              <a:t>4/17/2020</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F48E9CE3-5F08-4F3D-A681-8458411F012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GB"/>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A0FB352A-E03E-4823-B147-79D88B10302E}" type="datetimeFigureOut">
              <a:rPr lang="en-GB" smtClean="0"/>
              <a:pPr/>
              <a:t>17/04/2020</a:t>
            </a:fld>
            <a:endParaRPr lang="en-GB"/>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GB"/>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GB"/>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DB96FE20-5148-4582-9FE7-E347765A8E7A}"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F1FB12-A572-4917-A04A-3C7874005366}" type="datetime1">
              <a:rPr lang="en-GB" smtClean="0"/>
              <a:pPr/>
              <a:t>17/04/2020</a:t>
            </a:fld>
            <a:endParaRPr lang="en-GB"/>
          </a:p>
        </p:txBody>
      </p:sp>
      <p:sp>
        <p:nvSpPr>
          <p:cNvPr id="5" name="Footer Placeholder 4"/>
          <p:cNvSpPr>
            <a:spLocks noGrp="1"/>
          </p:cNvSpPr>
          <p:nvPr>
            <p:ph type="ftr" sz="quarter" idx="11"/>
          </p:nvPr>
        </p:nvSpPr>
        <p:spPr/>
        <p:txBody>
          <a:bodyPr/>
          <a:lstStyle/>
          <a:p>
            <a:r>
              <a:rPr lang="en-GB" smtClean="0"/>
              <a:t>By F.B</a:t>
            </a:r>
            <a:endParaRPr lang="en-GB"/>
          </a:p>
        </p:txBody>
      </p:sp>
      <p:sp>
        <p:nvSpPr>
          <p:cNvPr id="6" name="Slide Number Placeholder 5"/>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E4AA5-AE8F-43D2-BBCF-DCC5BC55000E}" type="datetime1">
              <a:rPr lang="en-GB" smtClean="0"/>
              <a:pPr/>
              <a:t>17/04/2020</a:t>
            </a:fld>
            <a:endParaRPr lang="en-GB"/>
          </a:p>
        </p:txBody>
      </p:sp>
      <p:sp>
        <p:nvSpPr>
          <p:cNvPr id="5" name="Footer Placeholder 4"/>
          <p:cNvSpPr>
            <a:spLocks noGrp="1"/>
          </p:cNvSpPr>
          <p:nvPr>
            <p:ph type="ftr" sz="quarter" idx="11"/>
          </p:nvPr>
        </p:nvSpPr>
        <p:spPr/>
        <p:txBody>
          <a:bodyPr/>
          <a:lstStyle/>
          <a:p>
            <a:r>
              <a:rPr lang="en-GB" smtClean="0"/>
              <a:t>By F.B</a:t>
            </a:r>
            <a:endParaRPr lang="en-GB"/>
          </a:p>
        </p:txBody>
      </p:sp>
      <p:sp>
        <p:nvSpPr>
          <p:cNvPr id="6" name="Slide Number Placeholder 5"/>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0ECCC-0C86-4EAF-8C16-BA5776A17F1D}" type="datetime1">
              <a:rPr lang="en-GB" smtClean="0"/>
              <a:pPr/>
              <a:t>17/04/2020</a:t>
            </a:fld>
            <a:endParaRPr lang="en-GB"/>
          </a:p>
        </p:txBody>
      </p:sp>
      <p:sp>
        <p:nvSpPr>
          <p:cNvPr id="5" name="Footer Placeholder 4"/>
          <p:cNvSpPr>
            <a:spLocks noGrp="1"/>
          </p:cNvSpPr>
          <p:nvPr>
            <p:ph type="ftr" sz="quarter" idx="11"/>
          </p:nvPr>
        </p:nvSpPr>
        <p:spPr/>
        <p:txBody>
          <a:bodyPr/>
          <a:lstStyle/>
          <a:p>
            <a:r>
              <a:rPr lang="en-GB" smtClean="0"/>
              <a:t>By F.B</a:t>
            </a:r>
            <a:endParaRPr lang="en-GB"/>
          </a:p>
        </p:txBody>
      </p:sp>
      <p:sp>
        <p:nvSpPr>
          <p:cNvPr id="6" name="Slide Number Placeholder 5"/>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CBF19F-2089-4E25-8D54-1E567E1FDB14}" type="datetime1">
              <a:rPr lang="en-GB" smtClean="0"/>
              <a:pPr/>
              <a:t>17/04/2020</a:t>
            </a:fld>
            <a:endParaRPr lang="en-GB"/>
          </a:p>
        </p:txBody>
      </p:sp>
      <p:sp>
        <p:nvSpPr>
          <p:cNvPr id="5" name="Footer Placeholder 4"/>
          <p:cNvSpPr>
            <a:spLocks noGrp="1"/>
          </p:cNvSpPr>
          <p:nvPr>
            <p:ph type="ftr" sz="quarter" idx="11"/>
          </p:nvPr>
        </p:nvSpPr>
        <p:spPr/>
        <p:txBody>
          <a:bodyPr/>
          <a:lstStyle/>
          <a:p>
            <a:r>
              <a:rPr lang="en-GB" smtClean="0"/>
              <a:t>By F.B</a:t>
            </a:r>
            <a:endParaRPr lang="en-GB"/>
          </a:p>
        </p:txBody>
      </p:sp>
      <p:sp>
        <p:nvSpPr>
          <p:cNvPr id="6" name="Slide Number Placeholder 5"/>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0CD535-E49D-4663-B93A-46956CC7407D}" type="datetime1">
              <a:rPr lang="en-GB" smtClean="0"/>
              <a:pPr/>
              <a:t>17/04/2020</a:t>
            </a:fld>
            <a:endParaRPr lang="en-GB"/>
          </a:p>
        </p:txBody>
      </p:sp>
      <p:sp>
        <p:nvSpPr>
          <p:cNvPr id="5" name="Footer Placeholder 4"/>
          <p:cNvSpPr>
            <a:spLocks noGrp="1"/>
          </p:cNvSpPr>
          <p:nvPr>
            <p:ph type="ftr" sz="quarter" idx="11"/>
          </p:nvPr>
        </p:nvSpPr>
        <p:spPr/>
        <p:txBody>
          <a:bodyPr/>
          <a:lstStyle/>
          <a:p>
            <a:r>
              <a:rPr lang="en-GB" smtClean="0"/>
              <a:t>By F.B</a:t>
            </a:r>
            <a:endParaRPr lang="en-GB"/>
          </a:p>
        </p:txBody>
      </p:sp>
      <p:sp>
        <p:nvSpPr>
          <p:cNvPr id="6" name="Slide Number Placeholder 5"/>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EF1A34-5FC4-4698-8190-A59A37F2856D}" type="datetime1">
              <a:rPr lang="en-GB" smtClean="0"/>
              <a:pPr/>
              <a:t>17/04/2020</a:t>
            </a:fld>
            <a:endParaRPr lang="en-GB"/>
          </a:p>
        </p:txBody>
      </p:sp>
      <p:sp>
        <p:nvSpPr>
          <p:cNvPr id="6" name="Footer Placeholder 5"/>
          <p:cNvSpPr>
            <a:spLocks noGrp="1"/>
          </p:cNvSpPr>
          <p:nvPr>
            <p:ph type="ftr" sz="quarter" idx="11"/>
          </p:nvPr>
        </p:nvSpPr>
        <p:spPr/>
        <p:txBody>
          <a:bodyPr/>
          <a:lstStyle/>
          <a:p>
            <a:r>
              <a:rPr lang="en-GB" smtClean="0"/>
              <a:t>By F.B</a:t>
            </a:r>
            <a:endParaRPr lang="en-GB"/>
          </a:p>
        </p:txBody>
      </p:sp>
      <p:sp>
        <p:nvSpPr>
          <p:cNvPr id="7" name="Slide Number Placeholder 6"/>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9DE8EC-14C6-4F28-B37A-C517F3FA32BE}" type="datetime1">
              <a:rPr lang="en-GB" smtClean="0"/>
              <a:pPr/>
              <a:t>17/04/2020</a:t>
            </a:fld>
            <a:endParaRPr lang="en-GB"/>
          </a:p>
        </p:txBody>
      </p:sp>
      <p:sp>
        <p:nvSpPr>
          <p:cNvPr id="8" name="Footer Placeholder 7"/>
          <p:cNvSpPr>
            <a:spLocks noGrp="1"/>
          </p:cNvSpPr>
          <p:nvPr>
            <p:ph type="ftr" sz="quarter" idx="11"/>
          </p:nvPr>
        </p:nvSpPr>
        <p:spPr/>
        <p:txBody>
          <a:bodyPr/>
          <a:lstStyle/>
          <a:p>
            <a:r>
              <a:rPr lang="en-GB" smtClean="0"/>
              <a:t>By F.B</a:t>
            </a:r>
            <a:endParaRPr lang="en-GB"/>
          </a:p>
        </p:txBody>
      </p:sp>
      <p:sp>
        <p:nvSpPr>
          <p:cNvPr id="9" name="Slide Number Placeholder 8"/>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BFAF66-B250-41C1-88B5-3608A6AC06CC}" type="datetime1">
              <a:rPr lang="en-GB" smtClean="0"/>
              <a:pPr/>
              <a:t>17/04/2020</a:t>
            </a:fld>
            <a:endParaRPr lang="en-GB"/>
          </a:p>
        </p:txBody>
      </p:sp>
      <p:sp>
        <p:nvSpPr>
          <p:cNvPr id="4" name="Footer Placeholder 3"/>
          <p:cNvSpPr>
            <a:spLocks noGrp="1"/>
          </p:cNvSpPr>
          <p:nvPr>
            <p:ph type="ftr" sz="quarter" idx="11"/>
          </p:nvPr>
        </p:nvSpPr>
        <p:spPr/>
        <p:txBody>
          <a:bodyPr/>
          <a:lstStyle/>
          <a:p>
            <a:r>
              <a:rPr lang="en-GB" smtClean="0"/>
              <a:t>By F.B</a:t>
            </a:r>
            <a:endParaRPr lang="en-GB"/>
          </a:p>
        </p:txBody>
      </p:sp>
      <p:sp>
        <p:nvSpPr>
          <p:cNvPr id="5" name="Slide Number Placeholder 4"/>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86CECE-2E38-45B2-BC7B-8AB02C3BB0A5}" type="datetime1">
              <a:rPr lang="en-GB" smtClean="0"/>
              <a:pPr/>
              <a:t>17/04/2020</a:t>
            </a:fld>
            <a:endParaRPr lang="en-GB"/>
          </a:p>
        </p:txBody>
      </p:sp>
      <p:sp>
        <p:nvSpPr>
          <p:cNvPr id="3" name="Footer Placeholder 2"/>
          <p:cNvSpPr>
            <a:spLocks noGrp="1"/>
          </p:cNvSpPr>
          <p:nvPr>
            <p:ph type="ftr" sz="quarter" idx="11"/>
          </p:nvPr>
        </p:nvSpPr>
        <p:spPr/>
        <p:txBody>
          <a:bodyPr/>
          <a:lstStyle/>
          <a:p>
            <a:r>
              <a:rPr lang="en-GB" smtClean="0"/>
              <a:t>By F.B</a:t>
            </a:r>
            <a:endParaRPr lang="en-GB"/>
          </a:p>
        </p:txBody>
      </p:sp>
      <p:sp>
        <p:nvSpPr>
          <p:cNvPr id="4" name="Slide Number Placeholder 3"/>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7A0A15-D231-436C-935A-ACAC042494B4}" type="datetime1">
              <a:rPr lang="en-GB" smtClean="0"/>
              <a:pPr/>
              <a:t>17/04/2020</a:t>
            </a:fld>
            <a:endParaRPr lang="en-GB"/>
          </a:p>
        </p:txBody>
      </p:sp>
      <p:sp>
        <p:nvSpPr>
          <p:cNvPr id="6" name="Footer Placeholder 5"/>
          <p:cNvSpPr>
            <a:spLocks noGrp="1"/>
          </p:cNvSpPr>
          <p:nvPr>
            <p:ph type="ftr" sz="quarter" idx="11"/>
          </p:nvPr>
        </p:nvSpPr>
        <p:spPr/>
        <p:txBody>
          <a:bodyPr/>
          <a:lstStyle/>
          <a:p>
            <a:r>
              <a:rPr lang="en-GB" smtClean="0"/>
              <a:t>By F.B</a:t>
            </a:r>
            <a:endParaRPr lang="en-GB"/>
          </a:p>
        </p:txBody>
      </p:sp>
      <p:sp>
        <p:nvSpPr>
          <p:cNvPr id="7" name="Slide Number Placeholder 6"/>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C2D577-1492-4337-8836-2445CC2C9C9F}" type="datetime1">
              <a:rPr lang="en-GB" smtClean="0"/>
              <a:pPr/>
              <a:t>17/04/2020</a:t>
            </a:fld>
            <a:endParaRPr lang="en-GB"/>
          </a:p>
        </p:txBody>
      </p:sp>
      <p:sp>
        <p:nvSpPr>
          <p:cNvPr id="6" name="Footer Placeholder 5"/>
          <p:cNvSpPr>
            <a:spLocks noGrp="1"/>
          </p:cNvSpPr>
          <p:nvPr>
            <p:ph type="ftr" sz="quarter" idx="11"/>
          </p:nvPr>
        </p:nvSpPr>
        <p:spPr/>
        <p:txBody>
          <a:bodyPr/>
          <a:lstStyle/>
          <a:p>
            <a:r>
              <a:rPr lang="en-GB" smtClean="0"/>
              <a:t>By F.B</a:t>
            </a:r>
            <a:endParaRPr lang="en-GB"/>
          </a:p>
        </p:txBody>
      </p:sp>
      <p:sp>
        <p:nvSpPr>
          <p:cNvPr id="7" name="Slide Number Placeholder 6"/>
          <p:cNvSpPr>
            <a:spLocks noGrp="1"/>
          </p:cNvSpPr>
          <p:nvPr>
            <p:ph type="sldNum" sz="quarter" idx="12"/>
          </p:nvPr>
        </p:nvSpPr>
        <p:spPr/>
        <p:txBody>
          <a:bodyPr/>
          <a:lstStyle/>
          <a:p>
            <a:fld id="{31ABD237-3FAC-443A-B076-16E35A43F27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F52D3D-0F46-4A66-AA5A-18763D7B9343}" type="datetime1">
              <a:rPr lang="en-GB" smtClean="0"/>
              <a:pPr/>
              <a:t>17/04/2020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By F.B</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ABD237-3FAC-443A-B076-16E35A43F27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20000"/>
          </a:bodyPr>
          <a:lstStyle/>
          <a:p>
            <a:pPr algn="ctr">
              <a:buNone/>
            </a:pPr>
            <a:endParaRPr lang="en-GB" dirty="0" smtClean="0">
              <a:latin typeface="Times New Roman" pitchFamily="18" charset="0"/>
              <a:cs typeface="Times New Roman" pitchFamily="18" charset="0"/>
            </a:endParaRPr>
          </a:p>
          <a:p>
            <a:pPr algn="ctr">
              <a:buNone/>
            </a:pPr>
            <a:endParaRPr lang="en-GB" dirty="0">
              <a:latin typeface="Times New Roman" pitchFamily="18" charset="0"/>
              <a:cs typeface="Times New Roman" pitchFamily="18" charset="0"/>
            </a:endParaRPr>
          </a:p>
          <a:p>
            <a:pPr algn="ctr">
              <a:buNone/>
            </a:pPr>
            <a:r>
              <a:rPr lang="en-GB" sz="4400" dirty="0" smtClean="0">
                <a:latin typeface="Times New Roman" pitchFamily="18" charset="0"/>
                <a:cs typeface="Times New Roman" pitchFamily="18" charset="0"/>
              </a:rPr>
              <a:t>CHAPTER-6</a:t>
            </a:r>
          </a:p>
          <a:p>
            <a:pPr algn="ctr">
              <a:buNone/>
            </a:pPr>
            <a:endParaRPr lang="en-GB" sz="4400" dirty="0" smtClean="0"/>
          </a:p>
          <a:p>
            <a:pPr algn="ctr">
              <a:buNone/>
            </a:pPr>
            <a:r>
              <a:rPr lang="en-GB" sz="4400" dirty="0" smtClean="0">
                <a:latin typeface="Times New Roman" pitchFamily="18" charset="0"/>
                <a:cs typeface="Times New Roman" pitchFamily="18" charset="0"/>
              </a:rPr>
              <a:t>POLYMERS</a:t>
            </a:r>
          </a:p>
          <a:p>
            <a:pPr algn="ctr">
              <a:buNone/>
            </a:pPr>
            <a:r>
              <a:rPr lang="en-GB" sz="4400" dirty="0" smtClean="0">
                <a:latin typeface="Times New Roman" pitchFamily="18" charset="0"/>
                <a:cs typeface="Times New Roman" pitchFamily="18" charset="0"/>
              </a:rPr>
              <a:t>By:- </a:t>
            </a:r>
            <a:r>
              <a:rPr lang="en-GB" sz="4400" dirty="0" err="1" smtClean="0">
                <a:latin typeface="Times New Roman" pitchFamily="18" charset="0"/>
                <a:cs typeface="Times New Roman" pitchFamily="18" charset="0"/>
              </a:rPr>
              <a:t>Fanta</a:t>
            </a:r>
            <a:r>
              <a:rPr lang="en-GB" sz="4400" dirty="0" smtClean="0">
                <a:latin typeface="Times New Roman" pitchFamily="18" charset="0"/>
                <a:cs typeface="Times New Roman" pitchFamily="18" charset="0"/>
              </a:rPr>
              <a:t> W. </a:t>
            </a:r>
            <a:r>
              <a:rPr lang="en-GB" sz="4400" smtClean="0">
                <a:latin typeface="Times New Roman" pitchFamily="18" charset="0"/>
                <a:cs typeface="Times New Roman" pitchFamily="18" charset="0"/>
              </a:rPr>
              <a:t>(MSc)</a:t>
            </a:r>
            <a:endParaRPr lang="en-GB" sz="4400" dirty="0" smtClean="0">
              <a:latin typeface="Times New Roman" pitchFamily="18" charset="0"/>
              <a:cs typeface="Times New Roman" pitchFamily="18" charset="0"/>
            </a:endParaRPr>
          </a:p>
          <a:p>
            <a:pPr algn="ctr">
              <a:buNone/>
            </a:pPr>
            <a:endParaRPr lang="en-GB" dirty="0">
              <a:latin typeface="Times New Roman" pitchFamily="18" charset="0"/>
              <a:cs typeface="Times New Roman" pitchFamily="18" charset="0"/>
            </a:endParaRPr>
          </a:p>
          <a:p>
            <a:pPr algn="ctr">
              <a:buNone/>
            </a:pPr>
            <a:endParaRPr lang="en-GB" dirty="0" smtClean="0">
              <a:latin typeface="Times New Roman" pitchFamily="18" charset="0"/>
              <a:cs typeface="Times New Roman" pitchFamily="18" charset="0"/>
            </a:endParaRPr>
          </a:p>
          <a:p>
            <a:pPr algn="ctr">
              <a:buNone/>
            </a:pPr>
            <a:r>
              <a:rPr lang="en-GB" dirty="0" smtClean="0">
                <a:latin typeface="Times New Roman" pitchFamily="18" charset="0"/>
                <a:cs typeface="Times New Roman" pitchFamily="18" charset="0"/>
              </a:rPr>
              <a:t>                                                             </a:t>
            </a:r>
            <a:endParaRPr lang="en-GB" dirty="0" smtClean="0">
              <a:latin typeface="Lucida Handwriting" pitchFamily="66" charset="0"/>
              <a:cs typeface="Times New Roman" pitchFamily="18" charset="0"/>
            </a:endParaRPr>
          </a:p>
          <a:p>
            <a:pPr algn="r">
              <a:buNone/>
            </a:pPr>
            <a:r>
              <a:rPr lang="en-GB" dirty="0" smtClean="0">
                <a:latin typeface="Lucida Handwriting" pitchFamily="66" charset="0"/>
                <a:cs typeface="Times New Roman" pitchFamily="18" charset="0"/>
              </a:rPr>
              <a:t> </a:t>
            </a:r>
            <a:endParaRPr lang="en-GB" dirty="0">
              <a:latin typeface="Lucida Handwriting" pitchFamily="66" charset="0"/>
              <a:cs typeface="Times New Roman" pitchFamily="18" charset="0"/>
            </a:endParaRPr>
          </a:p>
        </p:txBody>
      </p:sp>
      <p:sp>
        <p:nvSpPr>
          <p:cNvPr id="4" name="Slide Number Placeholder 3"/>
          <p:cNvSpPr>
            <a:spLocks noGrp="1"/>
          </p:cNvSpPr>
          <p:nvPr>
            <p:ph type="sldNum" sz="quarter" idx="12"/>
          </p:nvPr>
        </p:nvSpPr>
        <p:spPr/>
        <p:txBody>
          <a:bodyPr/>
          <a:lstStyle/>
          <a:p>
            <a:fld id="{31ABD237-3FAC-443A-B076-16E35A43F273}" type="slidenum">
              <a:rPr lang="en-GB" smtClean="0"/>
              <a:pPr/>
              <a:t>1</a:t>
            </a:fld>
            <a:endParaRPr lang="en-GB"/>
          </a:p>
        </p:txBody>
      </p:sp>
    </p:spTree>
  </p:cSld>
  <p:clrMapOvr>
    <a:masterClrMapping/>
  </p:clrMapOvr>
  <p:transition>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2630"/>
            <a:ext cx="8229600" cy="490066"/>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476672"/>
            <a:ext cx="8229600" cy="5289451"/>
          </a:xfrm>
        </p:spPr>
        <p:txBody>
          <a:bodyPr>
            <a:normAutofit/>
          </a:bodyPr>
          <a:lstStyle/>
          <a:p>
            <a:pPr>
              <a:buNone/>
            </a:pPr>
            <a:r>
              <a:rPr lang="en-GB" sz="2400" dirty="0" smtClean="0">
                <a:latin typeface="Times New Roman" pitchFamily="18" charset="0"/>
                <a:cs typeface="Times New Roman" pitchFamily="18" charset="0"/>
              </a:rPr>
              <a:t>Note that:</a:t>
            </a:r>
          </a:p>
          <a:p>
            <a:pPr>
              <a:buNone/>
            </a:pPr>
            <a:endParaRPr lang="en-GB" sz="2400" dirty="0" smtClean="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r>
              <a:rPr lang="en-GB" sz="2400" dirty="0" smtClean="0">
                <a:latin typeface="Times New Roman" pitchFamily="18" charset="0"/>
                <a:cs typeface="Times New Roman" pitchFamily="18" charset="0"/>
              </a:rPr>
              <a:t>Plastics are synthetic polymers &amp; classified into two: </a:t>
            </a:r>
            <a:endParaRPr lang="en-GB" sz="2400" dirty="0">
              <a:latin typeface="Times New Roman" pitchFamily="18" charset="0"/>
              <a:cs typeface="Times New Roman" pitchFamily="18" charset="0"/>
            </a:endParaRPr>
          </a:p>
        </p:txBody>
      </p:sp>
      <p:sp>
        <p:nvSpPr>
          <p:cNvPr id="10" name="Footer Placeholder 9"/>
          <p:cNvSpPr>
            <a:spLocks noGrp="1"/>
          </p:cNvSpPr>
          <p:nvPr>
            <p:ph type="ftr" sz="quarter" idx="11"/>
          </p:nvPr>
        </p:nvSpPr>
        <p:spPr/>
        <p:txBody>
          <a:bodyPr/>
          <a:lstStyle/>
          <a:p>
            <a:r>
              <a:rPr lang="en-GB" smtClean="0"/>
              <a:t>By F.B</a:t>
            </a:r>
            <a:endParaRPr lang="en-GB"/>
          </a:p>
        </p:txBody>
      </p:sp>
      <p:sp>
        <p:nvSpPr>
          <p:cNvPr id="4" name="Slide Number Placeholder 3"/>
          <p:cNvSpPr>
            <a:spLocks noGrp="1"/>
          </p:cNvSpPr>
          <p:nvPr>
            <p:ph type="sldNum" sz="quarter" idx="12"/>
          </p:nvPr>
        </p:nvSpPr>
        <p:spPr/>
        <p:txBody>
          <a:bodyPr/>
          <a:lstStyle/>
          <a:p>
            <a:fld id="{31ABD237-3FAC-443A-B076-16E35A43F273}" type="slidenum">
              <a:rPr lang="en-GB" smtClean="0"/>
              <a:pPr/>
              <a:t>10</a:t>
            </a:fld>
            <a:endParaRPr lang="en-GB"/>
          </a:p>
        </p:txBody>
      </p:sp>
      <p:sp>
        <p:nvSpPr>
          <p:cNvPr id="5" name="Oval 4"/>
          <p:cNvSpPr/>
          <p:nvPr/>
        </p:nvSpPr>
        <p:spPr>
          <a:xfrm>
            <a:off x="2771800" y="692696"/>
            <a:ext cx="3600400"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latin typeface="Times New Roman" pitchFamily="18" charset="0"/>
                <a:cs typeface="Times New Roman" pitchFamily="18" charset="0"/>
              </a:rPr>
              <a:t>polyethylene</a:t>
            </a:r>
            <a:endParaRPr lang="en-GB" sz="2400" b="1" dirty="0">
              <a:latin typeface="Times New Roman" pitchFamily="18" charset="0"/>
              <a:cs typeface="Times New Roman" pitchFamily="18" charset="0"/>
            </a:endParaRPr>
          </a:p>
        </p:txBody>
      </p:sp>
      <p:sp>
        <p:nvSpPr>
          <p:cNvPr id="6" name="Rectangle 5"/>
          <p:cNvSpPr/>
          <p:nvPr/>
        </p:nvSpPr>
        <p:spPr>
          <a:xfrm>
            <a:off x="323528" y="1340768"/>
            <a:ext cx="388843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Low density polyethylene(LDP</a:t>
            </a:r>
            <a:r>
              <a:rPr lang="en-GB" sz="2000" dirty="0" smtClean="0">
                <a:latin typeface="Times New Roman" pitchFamily="18" charset="0"/>
                <a:cs typeface="Times New Roman" pitchFamily="18" charset="0"/>
              </a:rPr>
              <a:t>): more transparent, flexible, waxy, branched polymer</a:t>
            </a:r>
            <a:endParaRPr lang="en-GB" sz="2000" dirty="0">
              <a:latin typeface="Times New Roman" pitchFamily="18" charset="0"/>
              <a:cs typeface="Times New Roman" pitchFamily="18" charset="0"/>
            </a:endParaRPr>
          </a:p>
        </p:txBody>
      </p:sp>
      <p:sp>
        <p:nvSpPr>
          <p:cNvPr id="7" name="Rectangle 6"/>
          <p:cNvSpPr/>
          <p:nvPr/>
        </p:nvSpPr>
        <p:spPr>
          <a:xfrm>
            <a:off x="4427984" y="1412776"/>
            <a:ext cx="4355976"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High density polyethylene(HDP):</a:t>
            </a:r>
            <a:r>
              <a:rPr lang="en-GB" sz="2000" dirty="0" smtClean="0">
                <a:latin typeface="Times New Roman" pitchFamily="18" charset="0"/>
                <a:cs typeface="Times New Roman" pitchFamily="18" charset="0"/>
              </a:rPr>
              <a:t>more opaque, rigid, non-waxy, linear  polymer</a:t>
            </a:r>
            <a:endParaRPr lang="en-GB" sz="2000" dirty="0">
              <a:latin typeface="Times New Roman" pitchFamily="18" charset="0"/>
              <a:cs typeface="Times New Roman" pitchFamily="18" charset="0"/>
            </a:endParaRPr>
          </a:p>
        </p:txBody>
      </p:sp>
      <p:sp>
        <p:nvSpPr>
          <p:cNvPr id="8" name="Down Arrow 7"/>
          <p:cNvSpPr/>
          <p:nvPr/>
        </p:nvSpPr>
        <p:spPr>
          <a:xfrm>
            <a:off x="3347864" y="1052736"/>
            <a:ext cx="4846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Down Arrow 8"/>
          <p:cNvSpPr/>
          <p:nvPr/>
        </p:nvSpPr>
        <p:spPr>
          <a:xfrm>
            <a:off x="5652120" y="105273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1" name="Table 10"/>
          <p:cNvGraphicFramePr>
            <a:graphicFrameLocks noGrp="1"/>
          </p:cNvGraphicFramePr>
          <p:nvPr/>
        </p:nvGraphicFramePr>
        <p:xfrm>
          <a:off x="107504" y="2660354"/>
          <a:ext cx="8892480" cy="4145280"/>
        </p:xfrm>
        <a:graphic>
          <a:graphicData uri="http://schemas.openxmlformats.org/drawingml/2006/table">
            <a:tbl>
              <a:tblPr firstRow="1" bandRow="1">
                <a:tableStyleId>{5C22544A-7EE6-4342-B048-85BDC9FD1C3A}</a:tableStyleId>
              </a:tblPr>
              <a:tblGrid>
                <a:gridCol w="4824536"/>
                <a:gridCol w="4067944"/>
              </a:tblGrid>
              <a:tr h="388869">
                <a:tc>
                  <a:txBody>
                    <a:bodyPr/>
                    <a:lstStyle/>
                    <a:p>
                      <a:r>
                        <a:rPr lang="en-GB" sz="2000" dirty="0" smtClean="0">
                          <a:latin typeface="Times New Roman" pitchFamily="18" charset="0"/>
                          <a:cs typeface="Times New Roman" pitchFamily="18" charset="0"/>
                        </a:rPr>
                        <a:t>Thermoplastics</a:t>
                      </a:r>
                      <a:endParaRPr lang="en-GB" sz="2000" dirty="0">
                        <a:latin typeface="Times New Roman" pitchFamily="18" charset="0"/>
                        <a:cs typeface="Times New Roman" pitchFamily="18" charset="0"/>
                      </a:endParaRPr>
                    </a:p>
                  </a:txBody>
                  <a:tcPr/>
                </a:tc>
                <a:tc>
                  <a:txBody>
                    <a:bodyPr/>
                    <a:lstStyle/>
                    <a:p>
                      <a:r>
                        <a:rPr lang="en-GB" sz="2000" smtClean="0">
                          <a:latin typeface="Times New Roman" pitchFamily="18" charset="0"/>
                          <a:cs typeface="Times New Roman" pitchFamily="18" charset="0"/>
                        </a:rPr>
                        <a:t>Thermosetting plastics</a:t>
                      </a:r>
                      <a:endParaRPr lang="en-GB" sz="2000" dirty="0">
                        <a:latin typeface="Times New Roman" pitchFamily="18" charset="0"/>
                        <a:cs typeface="Times New Roman" pitchFamily="18" charset="0"/>
                      </a:endParaRPr>
                    </a:p>
                  </a:txBody>
                  <a:tcPr/>
                </a:tc>
              </a:tr>
              <a:tr h="3380173">
                <a:tc>
                  <a:txBody>
                    <a:bodyPr/>
                    <a:lstStyle/>
                    <a:p>
                      <a:pPr>
                        <a:buFont typeface="Wingdings" pitchFamily="2" charset="2"/>
                        <a:buChar char="q"/>
                      </a:pPr>
                      <a:r>
                        <a:rPr lang="en-GB" sz="2000" dirty="0" smtClean="0">
                          <a:latin typeface="Times New Roman" pitchFamily="18" charset="0"/>
                          <a:cs typeface="Times New Roman" pitchFamily="18" charset="0"/>
                        </a:rPr>
                        <a:t>On heating,</a:t>
                      </a:r>
                      <a:r>
                        <a:rPr lang="en-GB" sz="2000" baseline="0" dirty="0" smtClean="0">
                          <a:latin typeface="Times New Roman" pitchFamily="18" charset="0"/>
                          <a:cs typeface="Times New Roman" pitchFamily="18" charset="0"/>
                        </a:rPr>
                        <a:t> they do not  soften, can be reshaped, reused, recycled.</a:t>
                      </a:r>
                    </a:p>
                    <a:p>
                      <a:pPr>
                        <a:buFont typeface="Wingdings" pitchFamily="2" charset="2"/>
                        <a:buChar char="q"/>
                      </a:pPr>
                      <a:r>
                        <a:rPr lang="en-GB" sz="2000" baseline="0" dirty="0" smtClean="0">
                          <a:latin typeface="Times New Roman" pitchFamily="18" charset="0"/>
                          <a:cs typeface="Times New Roman" pitchFamily="18" charset="0"/>
                        </a:rPr>
                        <a:t>They are generally linear or branched in structure.</a:t>
                      </a:r>
                    </a:p>
                    <a:p>
                      <a:pPr>
                        <a:buFont typeface="Wingdings" pitchFamily="2" charset="2"/>
                        <a:buChar char="q"/>
                      </a:pPr>
                      <a:r>
                        <a:rPr lang="en-GB" sz="2000" baseline="0" dirty="0" smtClean="0">
                          <a:latin typeface="Times New Roman" pitchFamily="18" charset="0"/>
                          <a:cs typeface="Times New Roman" pitchFamily="18" charset="0"/>
                        </a:rPr>
                        <a:t>They have low m.pt &amp; b.pt</a:t>
                      </a:r>
                    </a:p>
                    <a:p>
                      <a:pPr>
                        <a:buFont typeface="Wingdings" pitchFamily="2" charset="2"/>
                        <a:buChar char="q"/>
                      </a:pPr>
                      <a:r>
                        <a:rPr lang="en-GB" sz="2000" baseline="0" dirty="0" smtClean="0">
                          <a:latin typeface="Times New Roman" pitchFamily="18" charset="0"/>
                          <a:cs typeface="Times New Roman" pitchFamily="18" charset="0"/>
                        </a:rPr>
                        <a:t>They are generally weak, soft &amp; less brittle</a:t>
                      </a:r>
                    </a:p>
                    <a:p>
                      <a:pPr>
                        <a:buFont typeface="Wingdings" pitchFamily="2" charset="2"/>
                        <a:buChar char="q"/>
                      </a:pPr>
                      <a:r>
                        <a:rPr lang="en-GB" sz="2000" baseline="0" dirty="0" smtClean="0">
                          <a:latin typeface="Times New Roman" pitchFamily="18" charset="0"/>
                          <a:cs typeface="Times New Roman" pitchFamily="18" charset="0"/>
                        </a:rPr>
                        <a:t>Polymer held together by Intermolecular force</a:t>
                      </a:r>
                    </a:p>
                    <a:p>
                      <a:r>
                        <a:rPr lang="en-GB" sz="2000" b="1" baseline="0" dirty="0" smtClean="0">
                          <a:latin typeface="Times New Roman" pitchFamily="18" charset="0"/>
                          <a:cs typeface="Times New Roman" pitchFamily="18" charset="0"/>
                        </a:rPr>
                        <a:t>Example</a:t>
                      </a:r>
                      <a:r>
                        <a:rPr lang="en-GB" sz="2000" baseline="0" dirty="0" smtClean="0">
                          <a:latin typeface="Times New Roman" pitchFamily="18" charset="0"/>
                          <a:cs typeface="Times New Roman" pitchFamily="18" charset="0"/>
                        </a:rPr>
                        <a:t>: polyethylene, PVC, Teflon, PMMA, Nylons, Dacron, polypropylene</a:t>
                      </a:r>
                      <a:endParaRPr lang="en-GB" sz="2000" dirty="0">
                        <a:latin typeface="Times New Roman" pitchFamily="18" charset="0"/>
                        <a:cs typeface="Times New Roman" pitchFamily="18" charset="0"/>
                      </a:endParaRPr>
                    </a:p>
                  </a:txBody>
                  <a:tcPr/>
                </a:tc>
                <a:tc>
                  <a:txBody>
                    <a:bodyPr/>
                    <a:lstStyle/>
                    <a:p>
                      <a:pPr>
                        <a:buFont typeface="Wingdings" pitchFamily="2" charset="2"/>
                        <a:buChar char="v"/>
                      </a:pPr>
                      <a:r>
                        <a:rPr lang="en-GB" sz="2000" dirty="0" smtClean="0">
                          <a:latin typeface="Times New Roman" pitchFamily="18" charset="0"/>
                          <a:cs typeface="Times New Roman" pitchFamily="18" charset="0"/>
                        </a:rPr>
                        <a:t>On heating, they often soften, cannot reshaped, reused</a:t>
                      </a:r>
                      <a:r>
                        <a:rPr lang="en-GB" sz="2000" baseline="0" dirty="0" smtClean="0">
                          <a:latin typeface="Times New Roman" pitchFamily="18" charset="0"/>
                          <a:cs typeface="Times New Roman" pitchFamily="18" charset="0"/>
                        </a:rPr>
                        <a:t> &amp; recycled.</a:t>
                      </a:r>
                    </a:p>
                    <a:p>
                      <a:pPr>
                        <a:buFont typeface="Wingdings" pitchFamily="2" charset="2"/>
                        <a:buChar char="v"/>
                      </a:pPr>
                      <a:r>
                        <a:rPr lang="en-GB" sz="2000" baseline="0" dirty="0" smtClean="0">
                          <a:latin typeface="Times New Roman" pitchFamily="18" charset="0"/>
                          <a:cs typeface="Times New Roman" pitchFamily="18" charset="0"/>
                        </a:rPr>
                        <a:t>They have three dimensional cross-linked structure.</a:t>
                      </a:r>
                    </a:p>
                    <a:p>
                      <a:pPr>
                        <a:buFont typeface="Wingdings" pitchFamily="2" charset="2"/>
                        <a:buChar char="v"/>
                      </a:pPr>
                      <a:r>
                        <a:rPr lang="en-GB" sz="2000" baseline="0" dirty="0" smtClean="0">
                          <a:latin typeface="Times New Roman" pitchFamily="18" charset="0"/>
                          <a:cs typeface="Times New Roman" pitchFamily="18" charset="0"/>
                        </a:rPr>
                        <a:t>They have high m.pt &amp; B.pt.</a:t>
                      </a:r>
                    </a:p>
                    <a:p>
                      <a:pPr>
                        <a:buFont typeface="Wingdings" pitchFamily="2" charset="2"/>
                        <a:buChar char="v"/>
                      </a:pPr>
                      <a:r>
                        <a:rPr lang="en-GB" sz="2000" baseline="0" dirty="0" smtClean="0">
                          <a:latin typeface="Times New Roman" pitchFamily="18" charset="0"/>
                          <a:cs typeface="Times New Roman" pitchFamily="18" charset="0"/>
                        </a:rPr>
                        <a:t>They are hard, strong &amp; brittle.</a:t>
                      </a:r>
                    </a:p>
                    <a:p>
                      <a:pPr>
                        <a:buFont typeface="Wingdings" pitchFamily="2" charset="2"/>
                        <a:buChar char="v"/>
                      </a:pPr>
                      <a:r>
                        <a:rPr lang="en-GB" sz="2000" dirty="0" smtClean="0">
                          <a:latin typeface="Times New Roman" pitchFamily="18" charset="0"/>
                          <a:cs typeface="Times New Roman" pitchFamily="18" charset="0"/>
                        </a:rPr>
                        <a:t>Polymer held together by chemical</a:t>
                      </a:r>
                      <a:r>
                        <a:rPr lang="en-GB" sz="2000" baseline="0" dirty="0" smtClean="0">
                          <a:latin typeface="Times New Roman" pitchFamily="18" charset="0"/>
                          <a:cs typeface="Times New Roman" pitchFamily="18" charset="0"/>
                        </a:rPr>
                        <a:t> bonded with other.</a:t>
                      </a:r>
                    </a:p>
                    <a:p>
                      <a:pPr>
                        <a:buFont typeface="Wingdings" pitchFamily="2" charset="2"/>
                        <a:buChar char="v"/>
                      </a:pPr>
                      <a:r>
                        <a:rPr lang="en-GB" sz="2000" baseline="0" dirty="0" smtClean="0">
                          <a:latin typeface="Times New Roman" pitchFamily="18" charset="0"/>
                          <a:cs typeface="Times New Roman" pitchFamily="18" charset="0"/>
                        </a:rPr>
                        <a:t>They are primarily used in automobiles &amp; construction.</a:t>
                      </a:r>
                    </a:p>
                    <a:p>
                      <a:r>
                        <a:rPr lang="en-GB" sz="2000" b="1" baseline="0" dirty="0" smtClean="0">
                          <a:latin typeface="Times New Roman" pitchFamily="18" charset="0"/>
                          <a:cs typeface="Times New Roman" pitchFamily="18" charset="0"/>
                        </a:rPr>
                        <a:t>Example:</a:t>
                      </a:r>
                      <a:r>
                        <a:rPr lang="en-GB" sz="2000" baseline="0" dirty="0" smtClean="0">
                          <a:latin typeface="Times New Roman" pitchFamily="18" charset="0"/>
                          <a:cs typeface="Times New Roman" pitchFamily="18" charset="0"/>
                        </a:rPr>
                        <a:t> Bakelite, </a:t>
                      </a:r>
                      <a:r>
                        <a:rPr lang="en-GB" sz="2000" baseline="0" dirty="0" err="1" smtClean="0">
                          <a:latin typeface="Times New Roman" pitchFamily="18" charset="0"/>
                          <a:cs typeface="Times New Roman" pitchFamily="18" charset="0"/>
                        </a:rPr>
                        <a:t>formica</a:t>
                      </a:r>
                      <a:r>
                        <a:rPr lang="en-GB" sz="2000" baseline="0" dirty="0" smtClean="0">
                          <a:latin typeface="Times New Roman" pitchFamily="18" charset="0"/>
                          <a:cs typeface="Times New Roman" pitchFamily="18" charset="0"/>
                        </a:rPr>
                        <a:t>..</a:t>
                      </a:r>
                      <a:endParaRPr lang="en-GB" sz="2000" baseline="0" smtClean="0">
                        <a:latin typeface="Times New Roman" pitchFamily="18" charset="0"/>
                        <a:cs typeface="Times New Roman" pitchFamily="18" charset="0"/>
                      </a:endParaRPr>
                    </a:p>
                    <a:p>
                      <a:r>
                        <a:rPr lang="en-GB" sz="2000" baseline="0" smtClean="0">
                          <a:latin typeface="Times New Roman" pitchFamily="18" charset="0"/>
                          <a:cs typeface="Times New Roman" pitchFamily="18" charset="0"/>
                        </a:rPr>
                        <a:t>.</a:t>
                      </a:r>
                      <a:endParaRPr lang="en-GB" sz="2000" dirty="0">
                        <a:latin typeface="Times New Roman" pitchFamily="18" charset="0"/>
                        <a:cs typeface="Times New Roman" pitchFamily="18" charset="0"/>
                      </a:endParaRPr>
                    </a:p>
                  </a:txBody>
                  <a:tcPr/>
                </a:tc>
              </a:tr>
            </a:tbl>
          </a:graphicData>
        </a:graphic>
      </p:graphicFrame>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490066"/>
          </a:xfrm>
        </p:spPr>
        <p:txBody>
          <a:bodyPr>
            <a:normAutofit fontScale="90000"/>
          </a:bodyPr>
          <a:lstStyle/>
          <a:p>
            <a:r>
              <a:rPr lang="en-GB" sz="2800" dirty="0" smtClean="0">
                <a:latin typeface="Times New Roman" pitchFamily="18" charset="0"/>
                <a:cs typeface="Times New Roman" pitchFamily="18" charset="0"/>
              </a:rPr>
              <a:t>B. Condensation polymerization( Copolymerization)</a:t>
            </a:r>
            <a:endParaRPr lang="en-GB" sz="2800"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35496" y="548680"/>
          <a:ext cx="9036497" cy="5972185"/>
        </p:xfrm>
        <a:graphic>
          <a:graphicData uri="http://schemas.openxmlformats.org/drawingml/2006/table">
            <a:tbl>
              <a:tblPr firstRow="1" bandRow="1">
                <a:tableStyleId>{5C22544A-7EE6-4342-B048-85BDC9FD1C3A}</a:tableStyleId>
              </a:tblPr>
              <a:tblGrid>
                <a:gridCol w="292697"/>
                <a:gridCol w="1147463"/>
                <a:gridCol w="2808312"/>
                <a:gridCol w="2410380"/>
                <a:gridCol w="2377645"/>
              </a:tblGrid>
              <a:tr h="370840">
                <a:tc>
                  <a:txBody>
                    <a:bodyPr/>
                    <a:lstStyle/>
                    <a:p>
                      <a:endParaRPr lang="en-GB" dirty="0"/>
                    </a:p>
                  </a:txBody>
                  <a:tcPr/>
                </a:tc>
                <a:tc>
                  <a:txBody>
                    <a:bodyPr/>
                    <a:lstStyle/>
                    <a:p>
                      <a:r>
                        <a:rPr lang="en-GB" dirty="0" smtClean="0">
                          <a:latin typeface="Times New Roman" pitchFamily="18" charset="0"/>
                          <a:cs typeface="Times New Roman" pitchFamily="18" charset="0"/>
                        </a:rPr>
                        <a:t>Polymers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monomers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properties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uses</a:t>
                      </a:r>
                      <a:endParaRPr lang="en-GB" dirty="0">
                        <a:latin typeface="Times New Roman" pitchFamily="18" charset="0"/>
                        <a:cs typeface="Times New Roman" pitchFamily="18" charset="0"/>
                      </a:endParaRPr>
                    </a:p>
                  </a:txBody>
                  <a:tcPr/>
                </a:tc>
              </a:tr>
              <a:tr h="810772">
                <a:tc rowSpan="2">
                  <a:txBody>
                    <a:bodyPr/>
                    <a:lstStyle/>
                    <a:p>
                      <a:r>
                        <a:rPr lang="en-GB" dirty="0" smtClean="0"/>
                        <a:t>1</a:t>
                      </a:r>
                      <a:endParaRPr lang="en-GB" dirty="0"/>
                    </a:p>
                  </a:txBody>
                  <a:tcPr/>
                </a:tc>
                <a:tc>
                  <a:txBody>
                    <a:bodyPr/>
                    <a:lstStyle/>
                    <a:p>
                      <a:r>
                        <a:rPr lang="en-GB" dirty="0" smtClean="0">
                          <a:latin typeface="Times New Roman" pitchFamily="18" charset="0"/>
                          <a:cs typeface="Times New Roman" pitchFamily="18" charset="0"/>
                        </a:rPr>
                        <a:t>Nylons:</a:t>
                      </a:r>
                    </a:p>
                    <a:p>
                      <a:r>
                        <a:rPr lang="en-GB" dirty="0" smtClean="0">
                          <a:latin typeface="Times New Roman" pitchFamily="18" charset="0"/>
                          <a:cs typeface="Times New Roman" pitchFamily="18" charset="0"/>
                        </a:rPr>
                        <a:t> Nylon 6,6 </a:t>
                      </a:r>
                      <a:endParaRPr lang="en-GB"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r>
                        <a:rPr lang="en-GB" dirty="0" err="1" smtClean="0">
                          <a:latin typeface="Times New Roman" pitchFamily="18" charset="0"/>
                          <a:cs typeface="Times New Roman" pitchFamily="18" charset="0"/>
                        </a:rPr>
                        <a:t>Adipic</a:t>
                      </a:r>
                      <a:r>
                        <a:rPr lang="en-GB" dirty="0" smtClean="0">
                          <a:latin typeface="Times New Roman" pitchFamily="18" charset="0"/>
                          <a:cs typeface="Times New Roman" pitchFamily="18" charset="0"/>
                        </a:rPr>
                        <a:t> acid &amp; </a:t>
                      </a:r>
                      <a:r>
                        <a:rPr lang="en-GB" dirty="0" err="1" smtClean="0">
                          <a:latin typeface="Times New Roman" pitchFamily="18" charset="0"/>
                          <a:cs typeface="Times New Roman" pitchFamily="18" charset="0"/>
                        </a:rPr>
                        <a:t>hexamethylene</a:t>
                      </a:r>
                      <a:r>
                        <a:rPr lang="en-GB" baseline="0" dirty="0" smtClean="0">
                          <a:latin typeface="Times New Roman" pitchFamily="18" charset="0"/>
                          <a:cs typeface="Times New Roman" pitchFamily="18" charset="0"/>
                        </a:rPr>
                        <a:t> </a:t>
                      </a:r>
                      <a:r>
                        <a:rPr lang="en-GB" baseline="0" dirty="0" err="1" smtClean="0">
                          <a:latin typeface="Times New Roman" pitchFamily="18" charset="0"/>
                          <a:cs typeface="Times New Roman" pitchFamily="18" charset="0"/>
                        </a:rPr>
                        <a:t>diamine</a:t>
                      </a:r>
                      <a:r>
                        <a:rPr lang="en-GB" baseline="0" dirty="0" smtClean="0">
                          <a:latin typeface="Times New Roman" pitchFamily="18" charset="0"/>
                          <a:cs typeface="Times New Roman" pitchFamily="18" charset="0"/>
                        </a:rPr>
                        <a:t>( </a:t>
                      </a:r>
                      <a:r>
                        <a:rPr lang="en-GB" baseline="0" dirty="0" err="1" smtClean="0">
                          <a:latin typeface="Times New Roman" pitchFamily="18" charset="0"/>
                          <a:cs typeface="Times New Roman" pitchFamily="18" charset="0"/>
                        </a:rPr>
                        <a:t>diacid</a:t>
                      </a:r>
                      <a:r>
                        <a:rPr lang="en-GB" baseline="0" dirty="0" smtClean="0">
                          <a:latin typeface="Times New Roman" pitchFamily="18" charset="0"/>
                          <a:cs typeface="Times New Roman" pitchFamily="18" charset="0"/>
                        </a:rPr>
                        <a:t> s &amp; </a:t>
                      </a:r>
                      <a:r>
                        <a:rPr lang="en-GB" baseline="0" dirty="0" err="1" smtClean="0">
                          <a:latin typeface="Times New Roman" pitchFamily="18" charset="0"/>
                          <a:cs typeface="Times New Roman" pitchFamily="18" charset="0"/>
                        </a:rPr>
                        <a:t>diamines</a:t>
                      </a:r>
                      <a:r>
                        <a:rPr lang="en-GB" baseline="0"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r>
                        <a:rPr lang="en-GB" dirty="0" smtClean="0">
                          <a:latin typeface="Times New Roman" pitchFamily="18" charset="0"/>
                          <a:cs typeface="Times New Roman" pitchFamily="18" charset="0"/>
                        </a:rPr>
                        <a:t>Nylons</a:t>
                      </a:r>
                      <a:r>
                        <a:rPr lang="en-GB" baseline="0" dirty="0" smtClean="0">
                          <a:latin typeface="Times New Roman" pitchFamily="18" charset="0"/>
                          <a:cs typeface="Times New Roman" pitchFamily="18" charset="0"/>
                        </a:rPr>
                        <a:t> 6,6  are polyamides, salts.</a:t>
                      </a:r>
                      <a:endParaRPr lang="en-GB"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rowSpan="2">
                  <a:txBody>
                    <a:bodyPr/>
                    <a:lstStyle/>
                    <a:p>
                      <a:r>
                        <a:rPr lang="en-GB" dirty="0" smtClean="0">
                          <a:latin typeface="Times New Roman" pitchFamily="18" charset="0"/>
                          <a:cs typeface="Times New Roman" pitchFamily="18" charset="0"/>
                        </a:rPr>
                        <a:t>Used for making parachutes, ropes, clothes, stockings, hair</a:t>
                      </a:r>
                      <a:r>
                        <a:rPr lang="en-GB" baseline="0" dirty="0" smtClean="0">
                          <a:latin typeface="Times New Roman" pitchFamily="18" charset="0"/>
                          <a:cs typeface="Times New Roman" pitchFamily="18" charset="0"/>
                        </a:rPr>
                        <a:t> combs, reinforce automobiles tires</a:t>
                      </a:r>
                      <a:endParaRPr lang="en-GB" dirty="0">
                        <a:latin typeface="Times New Roman" pitchFamily="18" charset="0"/>
                        <a:cs typeface="Times New Roman" pitchFamily="18" charset="0"/>
                      </a:endParaRPr>
                    </a:p>
                  </a:txBody>
                  <a:tcPr/>
                </a:tc>
              </a:tr>
              <a:tr h="658505">
                <a:tc vMerge="1">
                  <a:txBody>
                    <a:bodyPr/>
                    <a:lstStyle/>
                    <a:p>
                      <a:endParaRPr lang="en-GB"/>
                    </a:p>
                  </a:txBody>
                  <a:tcPr/>
                </a:tc>
                <a:tc>
                  <a:txBody>
                    <a:bodyPr/>
                    <a:lstStyle/>
                    <a:p>
                      <a:r>
                        <a:rPr lang="en-GB" dirty="0" smtClean="0">
                          <a:latin typeface="Times New Roman" pitchFamily="18" charset="0"/>
                          <a:cs typeface="Times New Roman" pitchFamily="18" charset="0"/>
                        </a:rPr>
                        <a:t>Nylon 6</a:t>
                      </a:r>
                      <a:endParaRPr lang="en-GB"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en-GB" dirty="0" err="1" smtClean="0">
                          <a:latin typeface="Times New Roman" pitchFamily="18" charset="0"/>
                          <a:cs typeface="Times New Roman" pitchFamily="18" charset="0"/>
                        </a:rPr>
                        <a:t>Caprolactam</a:t>
                      </a:r>
                      <a:r>
                        <a:rPr lang="en-GB" dirty="0" smtClean="0">
                          <a:latin typeface="Times New Roman" pitchFamily="18" charset="0"/>
                          <a:cs typeface="Times New Roman" pitchFamily="18" charset="0"/>
                        </a:rPr>
                        <a:t>( cyclic amide 6C consistent</a:t>
                      </a:r>
                      <a:endParaRPr lang="en-GB"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en-GB" dirty="0" smtClean="0">
                          <a:latin typeface="Times New Roman" pitchFamily="18" charset="0"/>
                          <a:cs typeface="Times New Roman" pitchFamily="18" charset="0"/>
                        </a:rPr>
                        <a:t>Polyamide, synthetic </a:t>
                      </a:r>
                      <a:r>
                        <a:rPr lang="en-GB" dirty="0" err="1" smtClean="0">
                          <a:latin typeface="Times New Roman" pitchFamily="18" charset="0"/>
                          <a:cs typeface="Times New Roman" pitchFamily="18" charset="0"/>
                        </a:rPr>
                        <a:t>fibers</a:t>
                      </a:r>
                      <a:endParaRPr lang="en-GB"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vMerge="1">
                  <a:txBody>
                    <a:bodyPr/>
                    <a:lstStyle/>
                    <a:p>
                      <a:endParaRPr lang="en-GB"/>
                    </a:p>
                  </a:txBody>
                  <a:tcPr/>
                </a:tc>
              </a:tr>
              <a:tr h="370840">
                <a:tc>
                  <a:txBody>
                    <a:bodyPr/>
                    <a:lstStyle/>
                    <a:p>
                      <a:r>
                        <a:rPr lang="en-GB" dirty="0" smtClean="0"/>
                        <a:t>2</a:t>
                      </a:r>
                      <a:endParaRPr lang="en-GB" dirty="0"/>
                    </a:p>
                  </a:txBody>
                  <a:tcPr/>
                </a:tc>
                <a:tc>
                  <a:txBody>
                    <a:bodyPr/>
                    <a:lstStyle/>
                    <a:p>
                      <a:r>
                        <a:rPr lang="en-GB" dirty="0" smtClean="0">
                          <a:latin typeface="Times New Roman" pitchFamily="18" charset="0"/>
                          <a:cs typeface="Times New Roman" pitchFamily="18" charset="0"/>
                        </a:rPr>
                        <a:t>Polyester(</a:t>
                      </a:r>
                      <a:r>
                        <a:rPr lang="en-GB" baseline="0" dirty="0" smtClean="0">
                          <a:latin typeface="Times New Roman" pitchFamily="18" charset="0"/>
                          <a:cs typeface="Times New Roman" pitchFamily="18" charset="0"/>
                        </a:rPr>
                        <a:t> Dacron )</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Terephthalic</a:t>
                      </a:r>
                      <a:r>
                        <a:rPr lang="en-GB" dirty="0" smtClean="0">
                          <a:latin typeface="Times New Roman" pitchFamily="18" charset="0"/>
                          <a:cs typeface="Times New Roman" pitchFamily="18" charset="0"/>
                        </a:rPr>
                        <a:t> acid ( 1,4-benzene </a:t>
                      </a:r>
                      <a:r>
                        <a:rPr lang="en-GB" dirty="0" err="1" smtClean="0">
                          <a:latin typeface="Times New Roman" pitchFamily="18" charset="0"/>
                          <a:cs typeface="Times New Roman" pitchFamily="18" charset="0"/>
                        </a:rPr>
                        <a:t>dicarboxylic</a:t>
                      </a:r>
                      <a:r>
                        <a:rPr lang="en-GB" dirty="0" smtClean="0">
                          <a:latin typeface="Times New Roman" pitchFamily="18" charset="0"/>
                          <a:cs typeface="Times New Roman" pitchFamily="18" charset="0"/>
                        </a:rPr>
                        <a:t> acid &amp; ethylene glycol (1,2-etanediol).</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strong &amp;</a:t>
                      </a:r>
                      <a:r>
                        <a:rPr lang="en-GB" baseline="0" dirty="0" smtClean="0">
                          <a:latin typeface="Times New Roman" pitchFamily="18" charset="0"/>
                          <a:cs typeface="Times New Roman" pitchFamily="18" charset="0"/>
                        </a:rPr>
                        <a:t> impact resistant colourless, high transparent,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used  to make synthetic </a:t>
                      </a:r>
                      <a:r>
                        <a:rPr lang="en-GB" dirty="0" err="1" smtClean="0">
                          <a:latin typeface="Times New Roman" pitchFamily="18" charset="0"/>
                          <a:cs typeface="Times New Roman" pitchFamily="18" charset="0"/>
                        </a:rPr>
                        <a:t>fibers</a:t>
                      </a:r>
                      <a:r>
                        <a:rPr lang="en-GB" dirty="0" smtClean="0">
                          <a:latin typeface="Times New Roman" pitchFamily="18" charset="0"/>
                          <a:cs typeface="Times New Roman" pitchFamily="18" charset="0"/>
                        </a:rPr>
                        <a:t>, bottles, packing materials... </a:t>
                      </a:r>
                      <a:endParaRPr lang="en-GB" dirty="0">
                        <a:latin typeface="Times New Roman" pitchFamily="18" charset="0"/>
                        <a:cs typeface="Times New Roman" pitchFamily="18" charset="0"/>
                      </a:endParaRPr>
                    </a:p>
                  </a:txBody>
                  <a:tcPr/>
                </a:tc>
              </a:tr>
              <a:tr h="370840">
                <a:tc>
                  <a:txBody>
                    <a:bodyPr/>
                    <a:lstStyle/>
                    <a:p>
                      <a:r>
                        <a:rPr lang="en-GB" dirty="0" smtClean="0"/>
                        <a:t>3</a:t>
                      </a:r>
                      <a:endParaRPr lang="en-GB" dirty="0"/>
                    </a:p>
                  </a:txBody>
                  <a:tcPr/>
                </a:tc>
                <a:tc>
                  <a:txBody>
                    <a:bodyPr/>
                    <a:lstStyle/>
                    <a:p>
                      <a:r>
                        <a:rPr lang="en-GB" dirty="0" err="1" smtClean="0">
                          <a:latin typeface="Times New Roman" pitchFamily="18" charset="0"/>
                          <a:cs typeface="Times New Roman" pitchFamily="18" charset="0"/>
                        </a:rPr>
                        <a:t>kelvar</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Terephthalic</a:t>
                      </a:r>
                      <a:r>
                        <a:rPr lang="en-GB" dirty="0" smtClean="0">
                          <a:latin typeface="Times New Roman" pitchFamily="18" charset="0"/>
                          <a:cs typeface="Times New Roman" pitchFamily="18" charset="0"/>
                        </a:rPr>
                        <a:t> acid &amp; 1,4-benzene </a:t>
                      </a:r>
                      <a:r>
                        <a:rPr lang="en-GB" dirty="0" err="1" smtClean="0">
                          <a:latin typeface="Times New Roman" pitchFamily="18" charset="0"/>
                          <a:cs typeface="Times New Roman" pitchFamily="18" charset="0"/>
                        </a:rPr>
                        <a:t>diamine</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Kelvar</a:t>
                      </a:r>
                      <a:r>
                        <a:rPr lang="en-GB" dirty="0" smtClean="0">
                          <a:latin typeface="Times New Roman" pitchFamily="18" charset="0"/>
                          <a:cs typeface="Times New Roman" pitchFamily="18" charset="0"/>
                        </a:rPr>
                        <a:t> is polyamide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in bullet proof vests.</a:t>
                      </a:r>
                      <a:endParaRPr lang="en-GB" dirty="0">
                        <a:latin typeface="Times New Roman" pitchFamily="18" charset="0"/>
                        <a:cs typeface="Times New Roman" pitchFamily="18" charset="0"/>
                      </a:endParaRPr>
                    </a:p>
                  </a:txBody>
                  <a:tcPr/>
                </a:tc>
              </a:tr>
              <a:tr h="370840">
                <a:tc>
                  <a:txBody>
                    <a:bodyPr/>
                    <a:lstStyle/>
                    <a:p>
                      <a:r>
                        <a:rPr lang="en-GB" dirty="0" smtClean="0"/>
                        <a:t>4</a:t>
                      </a:r>
                      <a:endParaRPr lang="en-GB" dirty="0"/>
                    </a:p>
                  </a:txBody>
                  <a:tcPr/>
                </a:tc>
                <a:tc>
                  <a:txBody>
                    <a:bodyPr/>
                    <a:lstStyle/>
                    <a:p>
                      <a:r>
                        <a:rPr lang="en-GB" dirty="0" err="1" smtClean="0">
                          <a:latin typeface="Times New Roman" pitchFamily="18" charset="0"/>
                          <a:cs typeface="Times New Roman" pitchFamily="18" charset="0"/>
                        </a:rPr>
                        <a:t>Nomex</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1,3-benzene </a:t>
                      </a:r>
                      <a:r>
                        <a:rPr lang="en-GB" dirty="0" err="1" smtClean="0">
                          <a:latin typeface="Times New Roman" pitchFamily="18" charset="0"/>
                          <a:cs typeface="Times New Roman" pitchFamily="18" charset="0"/>
                        </a:rPr>
                        <a:t>dicarboxylic</a:t>
                      </a:r>
                      <a:r>
                        <a:rPr lang="en-GB" dirty="0" smtClean="0">
                          <a:latin typeface="Times New Roman" pitchFamily="18" charset="0"/>
                          <a:cs typeface="Times New Roman" pitchFamily="18" charset="0"/>
                        </a:rPr>
                        <a:t> acid &amp;</a:t>
                      </a:r>
                      <a:r>
                        <a:rPr lang="en-GB" baseline="0" dirty="0" smtClean="0">
                          <a:latin typeface="Times New Roman" pitchFamily="18" charset="0"/>
                          <a:cs typeface="Times New Roman" pitchFamily="18" charset="0"/>
                        </a:rPr>
                        <a:t> 1,3-benzene </a:t>
                      </a:r>
                      <a:r>
                        <a:rPr lang="en-GB" baseline="0" dirty="0" err="1" smtClean="0">
                          <a:latin typeface="Times New Roman" pitchFamily="18" charset="0"/>
                          <a:cs typeface="Times New Roman" pitchFamily="18" charset="0"/>
                        </a:rPr>
                        <a:t>diamine</a:t>
                      </a:r>
                      <a:r>
                        <a:rPr lang="en-GB" baseline="0"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Npmex</a:t>
                      </a:r>
                      <a:r>
                        <a:rPr lang="en-GB" dirty="0" smtClean="0">
                          <a:latin typeface="Times New Roman" pitchFamily="18" charset="0"/>
                          <a:cs typeface="Times New Roman" pitchFamily="18" charset="0"/>
                        </a:rPr>
                        <a:t> is polyamide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in fire-resistant</a:t>
                      </a:r>
                      <a:r>
                        <a:rPr lang="en-GB" baseline="0" dirty="0" smtClean="0">
                          <a:latin typeface="Times New Roman" pitchFamily="18" charset="0"/>
                          <a:cs typeface="Times New Roman" pitchFamily="18" charset="0"/>
                        </a:rPr>
                        <a:t> clothing</a:t>
                      </a:r>
                      <a:endParaRPr lang="en-GB" dirty="0">
                        <a:latin typeface="Times New Roman" pitchFamily="18" charset="0"/>
                        <a:cs typeface="Times New Roman" pitchFamily="18" charset="0"/>
                      </a:endParaRPr>
                    </a:p>
                  </a:txBody>
                  <a:tcPr/>
                </a:tc>
              </a:tr>
              <a:tr h="370840">
                <a:tc>
                  <a:txBody>
                    <a:bodyPr/>
                    <a:lstStyle/>
                    <a:p>
                      <a:r>
                        <a:rPr lang="en-GB" dirty="0" smtClean="0"/>
                        <a:t>5</a:t>
                      </a:r>
                      <a:endParaRPr lang="en-GB" dirty="0"/>
                    </a:p>
                  </a:txBody>
                  <a:tcPr/>
                </a:tc>
                <a:tc>
                  <a:txBody>
                    <a:bodyPr/>
                    <a:lstStyle/>
                    <a:p>
                      <a:r>
                        <a:rPr lang="en-GB" dirty="0" smtClean="0">
                          <a:latin typeface="Times New Roman" pitchFamily="18" charset="0"/>
                          <a:cs typeface="Times New Roman" pitchFamily="18" charset="0"/>
                        </a:rPr>
                        <a:t>Bakelite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Phenol &amp; formaldehyde </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Rxn</a:t>
                      </a:r>
                      <a:r>
                        <a:rPr lang="en-GB" dirty="0" smtClean="0">
                          <a:latin typeface="Times New Roman" pitchFamily="18" charset="0"/>
                          <a:cs typeface="Times New Roman" pitchFamily="18" charset="0"/>
                        </a:rPr>
                        <a:t> of monomer take place</a:t>
                      </a:r>
                      <a:r>
                        <a:rPr lang="en-GB" baseline="0" dirty="0" smtClean="0">
                          <a:latin typeface="Times New Roman" pitchFamily="18" charset="0"/>
                          <a:cs typeface="Times New Roman" pitchFamily="18" charset="0"/>
                        </a:rPr>
                        <a:t> in presence of an acid or a base as catalyst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 rotary-dial</a:t>
                      </a:r>
                      <a:r>
                        <a:rPr lang="en-GB" baseline="0"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telephones, chess, checkers... </a:t>
                      </a:r>
                      <a:endParaRPr lang="en-GB" dirty="0">
                        <a:latin typeface="Times New Roman" pitchFamily="18" charset="0"/>
                        <a:cs typeface="Times New Roman" pitchFamily="18" charset="0"/>
                      </a:endParaRPr>
                    </a:p>
                  </a:txBody>
                  <a:tcPr/>
                </a:tc>
              </a:tr>
              <a:tr h="370840">
                <a:tc>
                  <a:txBody>
                    <a:bodyPr/>
                    <a:lstStyle/>
                    <a:p>
                      <a:r>
                        <a:rPr lang="en-GB" dirty="0" smtClean="0"/>
                        <a:t>6</a:t>
                      </a:r>
                      <a:endParaRPr lang="en-GB" dirty="0"/>
                    </a:p>
                  </a:txBody>
                  <a:tcPr/>
                </a:tc>
                <a:tc gridSpan="4">
                  <a:txBody>
                    <a:bodyPr/>
                    <a:lstStyle/>
                    <a:p>
                      <a:r>
                        <a:rPr lang="en-GB" dirty="0" smtClean="0">
                          <a:latin typeface="Times New Roman" pitchFamily="18" charset="0"/>
                          <a:cs typeface="Times New Roman" pitchFamily="18" charset="0"/>
                        </a:rPr>
                        <a:t>Polycarbonates</a:t>
                      </a:r>
                      <a:r>
                        <a:rPr lang="en-GB" baseline="0" dirty="0" smtClean="0">
                          <a:latin typeface="Times New Roman" pitchFamily="18" charset="0"/>
                          <a:cs typeface="Times New Roman" pitchFamily="18" charset="0"/>
                        </a:rPr>
                        <a:t> (</a:t>
                      </a:r>
                      <a:r>
                        <a:rPr lang="en-GB" dirty="0" smtClean="0">
                          <a:latin typeface="Times New Roman" pitchFamily="18" charset="0"/>
                          <a:cs typeface="Times New Roman" pitchFamily="18" charset="0"/>
                        </a:rPr>
                        <a:t>Phenol &amp; carbonic acid)</a:t>
                      </a:r>
                      <a:r>
                        <a:rPr lang="en-GB" baseline="0" dirty="0" smtClean="0">
                          <a:latin typeface="Times New Roman" pitchFamily="18" charset="0"/>
                          <a:cs typeface="Times New Roman" pitchFamily="18" charset="0"/>
                        </a:rPr>
                        <a:t>: </a:t>
                      </a:r>
                      <a:r>
                        <a:rPr lang="en-GB" dirty="0" err="1" smtClean="0">
                          <a:latin typeface="Times New Roman" pitchFamily="18" charset="0"/>
                          <a:cs typeface="Times New Roman" pitchFamily="18" charset="0"/>
                        </a:rPr>
                        <a:t>Eg</a:t>
                      </a:r>
                      <a:r>
                        <a:rPr lang="en-GB" dirty="0" smtClean="0">
                          <a:latin typeface="Times New Roman" pitchFamily="18" charset="0"/>
                          <a:cs typeface="Times New Roman" pitchFamily="18" charset="0"/>
                        </a:rPr>
                        <a:t>.</a:t>
                      </a:r>
                      <a:r>
                        <a:rPr lang="en-GB" baseline="0" dirty="0" smtClean="0">
                          <a:latin typeface="Times New Roman" pitchFamily="18" charset="0"/>
                          <a:cs typeface="Times New Roman" pitchFamily="18" charset="0"/>
                        </a:rPr>
                        <a:t> </a:t>
                      </a:r>
                      <a:r>
                        <a:rPr lang="en-GB" baseline="0" dirty="0" err="1" smtClean="0">
                          <a:latin typeface="Times New Roman" pitchFamily="18" charset="0"/>
                          <a:cs typeface="Times New Roman" pitchFamily="18" charset="0"/>
                        </a:rPr>
                        <a:t>Bisphenol</a:t>
                      </a:r>
                      <a:r>
                        <a:rPr lang="en-GB" baseline="0" dirty="0" smtClean="0">
                          <a:latin typeface="Times New Roman" pitchFamily="18" charset="0"/>
                          <a:cs typeface="Times New Roman" pitchFamily="18" charset="0"/>
                        </a:rPr>
                        <a:t> &amp; </a:t>
                      </a:r>
                      <a:r>
                        <a:rPr lang="en-GB" baseline="0" dirty="0" err="1" smtClean="0">
                          <a:latin typeface="Times New Roman" pitchFamily="18" charset="0"/>
                          <a:cs typeface="Times New Roman" pitchFamily="18" charset="0"/>
                        </a:rPr>
                        <a:t>phesgene</a:t>
                      </a:r>
                      <a:r>
                        <a:rPr lang="en-GB" baseline="0" dirty="0" smtClean="0">
                          <a:latin typeface="Times New Roman" pitchFamily="18" charset="0"/>
                          <a:cs typeface="Times New Roman" pitchFamily="18" charset="0"/>
                        </a:rPr>
                        <a:t>, named as </a:t>
                      </a:r>
                      <a:r>
                        <a:rPr lang="en-GB" baseline="0" dirty="0" err="1" smtClean="0">
                          <a:latin typeface="Times New Roman" pitchFamily="18" charset="0"/>
                          <a:cs typeface="Times New Roman" pitchFamily="18" charset="0"/>
                        </a:rPr>
                        <a:t>lexan</a:t>
                      </a:r>
                      <a:endParaRPr lang="en-GB" dirty="0">
                        <a:latin typeface="Times New Roman" pitchFamily="18" charset="0"/>
                        <a:cs typeface="Times New Roman" pitchFamily="18"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bl>
          </a:graphicData>
        </a:graphic>
      </p:graphicFrame>
      <p:sp>
        <p:nvSpPr>
          <p:cNvPr id="5" name="Slide Number Placeholder 4"/>
          <p:cNvSpPr>
            <a:spLocks noGrp="1"/>
          </p:cNvSpPr>
          <p:nvPr>
            <p:ph type="sldNum" sz="quarter" idx="12"/>
          </p:nvPr>
        </p:nvSpPr>
        <p:spPr/>
        <p:txBody>
          <a:bodyPr/>
          <a:lstStyle/>
          <a:p>
            <a:fld id="{31ABD237-3FAC-443A-B076-16E35A43F273}" type="slidenum">
              <a:rPr lang="en-GB" smtClean="0"/>
              <a:pPr/>
              <a:t>11</a:t>
            </a:fld>
            <a:endParaRPr lang="en-GB"/>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sz="2800" dirty="0" smtClean="0">
                <a:latin typeface="Times New Roman" pitchFamily="18" charset="0"/>
                <a:cs typeface="Times New Roman" pitchFamily="18" charset="0"/>
              </a:rPr>
              <a:t>Impacts of synthetic polymers on Environment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4704"/>
            <a:ext cx="8435280" cy="5688632"/>
          </a:xfrm>
        </p:spPr>
        <p:txBody>
          <a:bodyPr>
            <a:normAutofit lnSpcReduction="10000"/>
          </a:bodyPr>
          <a:lstStyle/>
          <a:p>
            <a:pPr>
              <a:buFont typeface="Wingdings" pitchFamily="2" charset="2"/>
              <a:buChar char="Ø"/>
            </a:pPr>
            <a:r>
              <a:rPr lang="en-GB" sz="2400" dirty="0" smtClean="0">
                <a:latin typeface="Times New Roman" pitchFamily="18" charset="0"/>
                <a:cs typeface="Times New Roman" pitchFamily="18" charset="0"/>
              </a:rPr>
              <a:t>Synthetic polymers pollute the </a:t>
            </a:r>
            <a:r>
              <a:rPr lang="en-GB" sz="2400" dirty="0" err="1" smtClean="0">
                <a:latin typeface="Times New Roman" pitchFamily="18" charset="0"/>
                <a:cs typeface="Times New Roman" pitchFamily="18" charset="0"/>
              </a:rPr>
              <a:t>env`t</a:t>
            </a:r>
            <a:r>
              <a:rPr lang="en-GB" sz="2400" dirty="0" smtClean="0">
                <a:latin typeface="Times New Roman" pitchFamily="18" charset="0"/>
                <a:cs typeface="Times New Roman" pitchFamily="18" charset="0"/>
              </a:rPr>
              <a:t>  during their uses, preparations &amp; disposals.</a:t>
            </a:r>
          </a:p>
          <a:p>
            <a:pPr>
              <a:buFont typeface="Wingdings" pitchFamily="2" charset="2"/>
              <a:buChar char="Ø"/>
            </a:pPr>
            <a:r>
              <a:rPr lang="en-GB" sz="2400" dirty="0" smtClean="0">
                <a:latin typeface="Times New Roman" pitchFamily="18" charset="0"/>
                <a:cs typeface="Times New Roman" pitchFamily="18" charset="0"/>
              </a:rPr>
              <a:t>Major problems caused by plastics are </a:t>
            </a:r>
            <a:r>
              <a:rPr lang="en-GB" sz="2400" dirty="0" err="1" smtClean="0">
                <a:latin typeface="Times New Roman" pitchFamily="18" charset="0"/>
                <a:cs typeface="Times New Roman" pitchFamily="18" charset="0"/>
              </a:rPr>
              <a:t>env`tal</a:t>
            </a:r>
            <a:r>
              <a:rPr lang="en-GB" sz="2400" dirty="0" smtClean="0">
                <a:latin typeface="Times New Roman" pitchFamily="18" charset="0"/>
                <a:cs typeface="Times New Roman" pitchFamily="18" charset="0"/>
              </a:rPr>
              <a:t> pollution &amp; health risks.</a:t>
            </a:r>
          </a:p>
          <a:p>
            <a:pPr>
              <a:buNone/>
            </a:pPr>
            <a:r>
              <a:rPr lang="en-GB" sz="2400" b="1" dirty="0" smtClean="0">
                <a:latin typeface="Times New Roman" pitchFamily="18" charset="0"/>
                <a:cs typeface="Times New Roman" pitchFamily="18" charset="0"/>
              </a:rPr>
              <a:t>II .Natural Polymers</a:t>
            </a:r>
          </a:p>
          <a:p>
            <a:pPr marL="457200" indent="-457200">
              <a:buAutoNum type="arabicPeriod"/>
            </a:pPr>
            <a:r>
              <a:rPr lang="en-GB" sz="2400" b="1" u="sng" dirty="0" smtClean="0">
                <a:latin typeface="Times New Roman" pitchFamily="18" charset="0"/>
                <a:cs typeface="Times New Roman" pitchFamily="18" charset="0"/>
              </a:rPr>
              <a:t>Natural Rubber</a:t>
            </a:r>
            <a:r>
              <a:rPr lang="en-GB" sz="2400" b="1"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is obtained from rubber tree &amp; its monomer is isoprene( 2-methyl-1,3-butadiene).</a:t>
            </a:r>
          </a:p>
          <a:p>
            <a:pPr marL="457200" indent="-457200">
              <a:buNone/>
            </a:pPr>
            <a:endParaRPr lang="en-GB" sz="2400" b="1" dirty="0" smtClean="0">
              <a:latin typeface="Times New Roman" pitchFamily="18" charset="0"/>
              <a:cs typeface="Times New Roman" pitchFamily="18" charset="0"/>
            </a:endParaRPr>
          </a:p>
          <a:p>
            <a:pPr marL="457200" indent="-457200">
              <a:buNone/>
            </a:pPr>
            <a:endParaRPr lang="en-GB" sz="2400" b="1" dirty="0" smtClean="0">
              <a:latin typeface="Times New Roman" pitchFamily="18" charset="0"/>
              <a:cs typeface="Times New Roman" pitchFamily="18" charset="0"/>
            </a:endParaRPr>
          </a:p>
          <a:p>
            <a:pPr marL="457200" indent="-457200">
              <a:buNone/>
            </a:pPr>
            <a:endParaRPr lang="en-GB" sz="2400" b="1" dirty="0" smtClean="0">
              <a:latin typeface="Times New Roman" pitchFamily="18" charset="0"/>
              <a:cs typeface="Times New Roman" pitchFamily="18" charset="0"/>
            </a:endParaRPr>
          </a:p>
          <a:p>
            <a:pPr marL="457200" indent="-457200">
              <a:buNone/>
            </a:pPr>
            <a:r>
              <a:rPr lang="en-GB" sz="2400" b="1" dirty="0" smtClean="0">
                <a:latin typeface="Times New Roman" pitchFamily="18" charset="0"/>
                <a:cs typeface="Times New Roman" pitchFamily="18" charset="0"/>
              </a:rPr>
              <a:t>Natural rubber</a:t>
            </a:r>
            <a:r>
              <a:rPr lang="en-GB" sz="2400" dirty="0" smtClean="0">
                <a:latin typeface="Times New Roman" pitchFamily="18" charset="0"/>
                <a:cs typeface="Times New Roman" pitchFamily="18" charset="0"/>
              </a:rPr>
              <a:t>: is an example of elastomeric type.</a:t>
            </a:r>
          </a:p>
          <a:p>
            <a:pPr marL="857250" lvl="1" indent="-457200">
              <a:buFont typeface="Wingdings" pitchFamily="2" charset="2"/>
              <a:buChar char="Ø"/>
            </a:pPr>
            <a:r>
              <a:rPr lang="en-GB" sz="2400" dirty="0" smtClean="0">
                <a:latin typeface="Times New Roman" pitchFamily="18" charset="0"/>
                <a:cs typeface="Times New Roman" pitchFamily="18" charset="0"/>
              </a:rPr>
              <a:t> Is soft &amp; sticky solid. </a:t>
            </a:r>
          </a:p>
          <a:p>
            <a:pPr marL="857250" lvl="1" indent="-457200">
              <a:buFont typeface="Wingdings" pitchFamily="2" charset="2"/>
              <a:buChar char="Ø"/>
            </a:pPr>
            <a:r>
              <a:rPr lang="en-GB" sz="2400" dirty="0" smtClean="0">
                <a:latin typeface="Times New Roman" pitchFamily="18" charset="0"/>
                <a:cs typeface="Times New Roman" pitchFamily="18" charset="0"/>
              </a:rPr>
              <a:t>Is soft in hot &amp; hard in cold water. </a:t>
            </a:r>
          </a:p>
          <a:p>
            <a:pPr marL="857250" lvl="1" indent="-457200">
              <a:buFont typeface="Wingdings" pitchFamily="2" charset="2"/>
              <a:buChar char="Ø"/>
            </a:pPr>
            <a:r>
              <a:rPr lang="en-GB" sz="2400" dirty="0" smtClean="0">
                <a:latin typeface="Times New Roman" pitchFamily="18" charset="0"/>
                <a:cs typeface="Times New Roman" pitchFamily="18" charset="0"/>
              </a:rPr>
              <a:t>Is soluble in organic solvents such as CS</a:t>
            </a:r>
            <a:r>
              <a:rPr lang="en-GB" sz="2400" baseline="-25000" dirty="0" smtClean="0">
                <a:latin typeface="Times New Roman" pitchFamily="18" charset="0"/>
                <a:cs typeface="Times New Roman" pitchFamily="18" charset="0"/>
              </a:rPr>
              <a:t>2</a:t>
            </a:r>
            <a:r>
              <a:rPr lang="en-GB" sz="2400" dirty="0" smtClean="0">
                <a:latin typeface="Times New Roman" pitchFamily="18" charset="0"/>
                <a:cs typeface="Times New Roman" pitchFamily="18" charset="0"/>
              </a:rPr>
              <a:t>, petrol, ether...</a:t>
            </a:r>
            <a:endParaRPr lang="en-GB"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12</a:t>
            </a:fld>
            <a:endParaRPr lang="en-GB"/>
          </a:p>
        </p:txBody>
      </p:sp>
      <p:pic>
        <p:nvPicPr>
          <p:cNvPr id="6" name="Picture 2"/>
          <p:cNvPicPr>
            <a:picLocks noChangeAspect="1" noChangeArrowheads="1"/>
          </p:cNvPicPr>
          <p:nvPr/>
        </p:nvPicPr>
        <p:blipFill>
          <a:blip r:embed="rId2" cstate="print"/>
          <a:srcRect/>
          <a:stretch>
            <a:fillRect/>
          </a:stretch>
        </p:blipFill>
        <p:spPr bwMode="auto">
          <a:xfrm>
            <a:off x="685800" y="3284984"/>
            <a:ext cx="7630616" cy="122413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7" name="Content Placeholder 6"/>
          <p:cNvSpPr>
            <a:spLocks noGrp="1"/>
          </p:cNvSpPr>
          <p:nvPr>
            <p:ph idx="1"/>
          </p:nvPr>
        </p:nvSpPr>
        <p:spPr>
          <a:xfrm>
            <a:off x="107504" y="692696"/>
            <a:ext cx="8784976" cy="5688632"/>
          </a:xfrm>
        </p:spPr>
        <p:txBody>
          <a:bodyPr>
            <a:normAutofit/>
          </a:bodyPr>
          <a:lstStyle/>
          <a:p>
            <a:pPr>
              <a:buFont typeface="Wingdings" pitchFamily="2" charset="2"/>
              <a:buChar char="v"/>
            </a:pPr>
            <a:r>
              <a:rPr lang="en-GB" sz="2400" b="1" dirty="0" smtClean="0">
                <a:latin typeface="Times New Roman" pitchFamily="18" charset="0"/>
                <a:cs typeface="Times New Roman" pitchFamily="18" charset="0"/>
              </a:rPr>
              <a:t>Vulcanization</a:t>
            </a:r>
            <a:r>
              <a:rPr lang="en-GB" sz="2400" dirty="0" smtClean="0">
                <a:latin typeface="Times New Roman" pitchFamily="18" charset="0"/>
                <a:cs typeface="Times New Roman" pitchFamily="18" charset="0"/>
              </a:rPr>
              <a:t> is hardening of rubber by heating rubber with sulphur.  </a:t>
            </a:r>
          </a:p>
          <a:p>
            <a:pPr>
              <a:buFont typeface="Wingdings" pitchFamily="2" charset="2"/>
              <a:buChar char="v"/>
            </a:pPr>
            <a:r>
              <a:rPr lang="en-GB" sz="2400" b="1" dirty="0" smtClean="0">
                <a:latin typeface="Times New Roman" pitchFamily="18" charset="0"/>
                <a:cs typeface="Times New Roman" pitchFamily="18" charset="0"/>
              </a:rPr>
              <a:t>Sulphur</a:t>
            </a:r>
            <a:r>
              <a:rPr lang="en-GB" sz="2400" dirty="0" smtClean="0">
                <a:latin typeface="Times New Roman" pitchFamily="18" charset="0"/>
                <a:cs typeface="Times New Roman" pitchFamily="18" charset="0"/>
              </a:rPr>
              <a:t> is used to joins or cross-link the polymer b/n linear chain. </a:t>
            </a:r>
          </a:p>
          <a:p>
            <a:pPr>
              <a:buFont typeface="Wingdings" pitchFamily="2" charset="2"/>
              <a:buChar char="v"/>
            </a:pPr>
            <a:r>
              <a:rPr lang="en-GB" sz="2400" b="1" dirty="0" smtClean="0">
                <a:latin typeface="Times New Roman" pitchFamily="18" charset="0"/>
                <a:cs typeface="Times New Roman" pitchFamily="18" charset="0"/>
              </a:rPr>
              <a:t>Vulcanized rubber </a:t>
            </a:r>
            <a:r>
              <a:rPr lang="en-GB" sz="2400" dirty="0" smtClean="0">
                <a:latin typeface="Times New Roman" pitchFamily="18" charset="0"/>
                <a:cs typeface="Times New Roman" pitchFamily="18" charset="0"/>
              </a:rPr>
              <a:t>has the following properties:- </a:t>
            </a:r>
          </a:p>
          <a:p>
            <a:pPr lvl="1">
              <a:buFont typeface="Wingdings" pitchFamily="2" charset="2"/>
              <a:buChar char="q"/>
            </a:pPr>
            <a:r>
              <a:rPr lang="en-GB" sz="2400" dirty="0" smtClean="0">
                <a:latin typeface="Times New Roman" pitchFamily="18" charset="0"/>
                <a:cs typeface="Times New Roman" pitchFamily="18" charset="0"/>
              </a:rPr>
              <a:t>It is hard &amp; non-sticky.</a:t>
            </a:r>
          </a:p>
          <a:p>
            <a:pPr lvl="1">
              <a:buFont typeface="Wingdings" pitchFamily="2" charset="2"/>
              <a:buChar char="q"/>
            </a:pPr>
            <a:r>
              <a:rPr lang="en-GB" sz="2400" dirty="0" smtClean="0">
                <a:latin typeface="Times New Roman" pitchFamily="18" charset="0"/>
                <a:cs typeface="Times New Roman" pitchFamily="18" charset="0"/>
              </a:rPr>
              <a:t> It  has higher elasticity, which occurs over high range of temperature. </a:t>
            </a:r>
          </a:p>
          <a:p>
            <a:pPr lvl="1">
              <a:buFont typeface="Wingdings" pitchFamily="2" charset="2"/>
              <a:buChar char="q"/>
            </a:pPr>
            <a:r>
              <a:rPr lang="en-GB" sz="2400" dirty="0" smtClean="0">
                <a:latin typeface="Times New Roman" pitchFamily="18" charset="0"/>
                <a:cs typeface="Times New Roman" pitchFamily="18" charset="0"/>
              </a:rPr>
              <a:t>It has high tensile strength.</a:t>
            </a:r>
          </a:p>
          <a:p>
            <a:pPr lvl="1">
              <a:buFont typeface="Wingdings" pitchFamily="2" charset="2"/>
              <a:buChar char="q"/>
            </a:pPr>
            <a:r>
              <a:rPr lang="en-GB" sz="2400" dirty="0" smtClean="0">
                <a:latin typeface="Times New Roman" pitchFamily="18" charset="0"/>
                <a:cs typeface="Times New Roman" pitchFamily="18" charset="0"/>
              </a:rPr>
              <a:t> It is not oxidized readily. </a:t>
            </a:r>
          </a:p>
          <a:p>
            <a:pPr lvl="1">
              <a:buNone/>
            </a:pPr>
            <a:r>
              <a:rPr lang="en-GB" sz="2400" b="1" u="sng" dirty="0" smtClean="0">
                <a:latin typeface="Times New Roman" pitchFamily="18" charset="0"/>
                <a:cs typeface="Times New Roman" pitchFamily="18" charset="0"/>
              </a:rPr>
              <a:t>2. Synthetic Rubber: </a:t>
            </a:r>
          </a:p>
          <a:p>
            <a:pPr lvl="1">
              <a:buNone/>
            </a:pPr>
            <a:r>
              <a:rPr lang="en-GB" sz="2400" dirty="0" smtClean="0">
                <a:latin typeface="Times New Roman" pitchFamily="18" charset="0"/>
                <a:cs typeface="Times New Roman" pitchFamily="18" charset="0"/>
              </a:rPr>
              <a:t>Is produced either by the polymerization of conjugated </a:t>
            </a:r>
            <a:r>
              <a:rPr lang="en-GB" sz="2400" dirty="0" err="1" smtClean="0">
                <a:latin typeface="Times New Roman" pitchFamily="18" charset="0"/>
                <a:cs typeface="Times New Roman" pitchFamily="18" charset="0"/>
              </a:rPr>
              <a:t>dienes</a:t>
            </a:r>
            <a:r>
              <a:rPr lang="en-GB" sz="2400" dirty="0" smtClean="0">
                <a:latin typeface="Times New Roman" pitchFamily="18" charset="0"/>
                <a:cs typeface="Times New Roman" pitchFamily="18" charset="0"/>
              </a:rPr>
              <a:t> in the presence of a catalyst or by copolymerization of conjugated </a:t>
            </a:r>
            <a:r>
              <a:rPr lang="en-GB" sz="2400" dirty="0" err="1" smtClean="0">
                <a:latin typeface="Times New Roman" pitchFamily="18" charset="0"/>
                <a:cs typeface="Times New Roman" pitchFamily="18" charset="0"/>
              </a:rPr>
              <a:t>dienes</a:t>
            </a:r>
            <a:r>
              <a:rPr lang="en-GB" sz="2400" dirty="0" smtClean="0">
                <a:latin typeface="Times New Roman" pitchFamily="18" charset="0"/>
                <a:cs typeface="Times New Roman" pitchFamily="18" charset="0"/>
              </a:rPr>
              <a:t> with other </a:t>
            </a:r>
            <a:r>
              <a:rPr lang="en-GB" sz="2400" u="sng" dirty="0" smtClean="0">
                <a:latin typeface="Times New Roman" pitchFamily="18" charset="0"/>
                <a:cs typeface="Times New Roman" pitchFamily="18" charset="0"/>
              </a:rPr>
              <a:t>olefin</a:t>
            </a:r>
            <a:r>
              <a:rPr lang="en-GB" sz="2400" dirty="0" smtClean="0">
                <a:latin typeface="Times New Roman" pitchFamily="18" charset="0"/>
                <a:cs typeface="Times New Roman" pitchFamily="18" charset="0"/>
              </a:rPr>
              <a:t> compounds.</a:t>
            </a:r>
            <a:r>
              <a:rPr lang="en-GB" sz="2400" b="1" u="sng" dirty="0" smtClean="0">
                <a:latin typeface="Times New Roman" pitchFamily="18" charset="0"/>
                <a:cs typeface="Times New Roman" pitchFamily="18" charset="0"/>
              </a:rPr>
              <a:t> </a:t>
            </a:r>
          </a:p>
        </p:txBody>
      </p:sp>
      <p:sp>
        <p:nvSpPr>
          <p:cNvPr id="5" name="Slide Number Placeholder 4"/>
          <p:cNvSpPr>
            <a:spLocks noGrp="1"/>
          </p:cNvSpPr>
          <p:nvPr>
            <p:ph type="sldNum" sz="quarter" idx="12"/>
          </p:nvPr>
        </p:nvSpPr>
        <p:spPr/>
        <p:txBody>
          <a:bodyPr/>
          <a:lstStyle/>
          <a:p>
            <a:fld id="{31ABD237-3FAC-443A-B076-16E35A43F273}" type="slidenum">
              <a:rPr lang="en-GB" smtClean="0"/>
              <a:pPr/>
              <a:t>13</a:t>
            </a:fld>
            <a:endParaRPr lang="en-GB"/>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nvPr>
        </p:nvGraphicFramePr>
        <p:xfrm>
          <a:off x="179512" y="764705"/>
          <a:ext cx="8758809" cy="5688336"/>
        </p:xfrm>
        <a:graphic>
          <a:graphicData uri="http://schemas.openxmlformats.org/drawingml/2006/table">
            <a:tbl>
              <a:tblPr firstRow="1" bandRow="1">
                <a:tableStyleId>{5C22544A-7EE6-4342-B048-85BDC9FD1C3A}</a:tableStyleId>
              </a:tblPr>
              <a:tblGrid>
                <a:gridCol w="217814"/>
                <a:gridCol w="1510378"/>
                <a:gridCol w="2444879"/>
                <a:gridCol w="2869605"/>
                <a:gridCol w="1716133"/>
              </a:tblGrid>
              <a:tr h="787198">
                <a:tc>
                  <a:txBody>
                    <a:bodyPr/>
                    <a:lstStyle/>
                    <a:p>
                      <a:endParaRPr lang="en-GB" dirty="0"/>
                    </a:p>
                  </a:txBody>
                  <a:tcPr/>
                </a:tc>
                <a:tc>
                  <a:txBody>
                    <a:bodyPr/>
                    <a:lstStyle/>
                    <a:p>
                      <a:r>
                        <a:rPr lang="en-GB" sz="2000" dirty="0" smtClean="0">
                          <a:latin typeface="Times New Roman" pitchFamily="18" charset="0"/>
                          <a:cs typeface="Times New Roman" pitchFamily="18" charset="0"/>
                        </a:rPr>
                        <a:t>Synthetic Rubber</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Monomers</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properties</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uses</a:t>
                      </a:r>
                      <a:endParaRPr lang="en-GB" sz="2000" dirty="0">
                        <a:latin typeface="Times New Roman" pitchFamily="18" charset="0"/>
                        <a:cs typeface="Times New Roman" pitchFamily="18" charset="0"/>
                      </a:endParaRPr>
                    </a:p>
                  </a:txBody>
                  <a:tcPr/>
                </a:tc>
              </a:tr>
              <a:tr h="1471719">
                <a:tc>
                  <a:txBody>
                    <a:bodyPr/>
                    <a:lstStyle/>
                    <a:p>
                      <a:r>
                        <a:rPr lang="en-GB" dirty="0" smtClean="0"/>
                        <a:t>1</a:t>
                      </a:r>
                      <a:endParaRPr lang="en-GB" dirty="0"/>
                    </a:p>
                  </a:txBody>
                  <a:tcPr/>
                </a:tc>
                <a:tc>
                  <a:txBody>
                    <a:bodyPr/>
                    <a:lstStyle/>
                    <a:p>
                      <a:r>
                        <a:rPr lang="en-GB" sz="2000" dirty="0" smtClean="0">
                          <a:latin typeface="Times New Roman" pitchFamily="18" charset="0"/>
                          <a:cs typeface="Times New Roman" pitchFamily="18" charset="0"/>
                        </a:rPr>
                        <a:t>Neoprene</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2-chloro-1,3-butadiene (Chloroprene)</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Formed by addition polymerization.</a:t>
                      </a:r>
                    </a:p>
                    <a:p>
                      <a:r>
                        <a:rPr lang="en-GB" sz="2000" dirty="0" smtClean="0">
                          <a:latin typeface="Times New Roman" pitchFamily="18" charset="0"/>
                          <a:cs typeface="Times New Roman" pitchFamily="18" charset="0"/>
                        </a:rPr>
                        <a:t> Is a linear thermoplastic</a:t>
                      </a:r>
                      <a:r>
                        <a:rPr lang="en-GB" sz="2000" baseline="0" dirty="0" smtClean="0">
                          <a:latin typeface="Times New Roman" pitchFamily="18" charset="0"/>
                          <a:cs typeface="Times New Roman" pitchFamily="18" charset="0"/>
                        </a:rPr>
                        <a:t>  polymer &amp; resist chemicals</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Used for making</a:t>
                      </a:r>
                      <a:r>
                        <a:rPr lang="en-GB" sz="2000" baseline="0" dirty="0" smtClean="0">
                          <a:latin typeface="Times New Roman" pitchFamily="18" charset="0"/>
                          <a:cs typeface="Times New Roman" pitchFamily="18" charset="0"/>
                        </a:rPr>
                        <a:t> hoses for chemicals petrol &amp; oils</a:t>
                      </a:r>
                      <a:endParaRPr lang="en-GB" sz="2000" dirty="0">
                        <a:latin typeface="Times New Roman" pitchFamily="18" charset="0"/>
                        <a:cs typeface="Times New Roman" pitchFamily="18" charset="0"/>
                      </a:endParaRPr>
                    </a:p>
                  </a:txBody>
                  <a:tcPr/>
                </a:tc>
              </a:tr>
              <a:tr h="2156239">
                <a:tc>
                  <a:txBody>
                    <a:bodyPr/>
                    <a:lstStyle/>
                    <a:p>
                      <a:r>
                        <a:rPr lang="en-GB" dirty="0" smtClean="0"/>
                        <a:t>2</a:t>
                      </a:r>
                      <a:endParaRPr lang="en-GB" dirty="0"/>
                    </a:p>
                  </a:txBody>
                  <a:tcPr/>
                </a:tc>
                <a:tc>
                  <a:txBody>
                    <a:bodyPr/>
                    <a:lstStyle/>
                    <a:p>
                      <a:r>
                        <a:rPr lang="en-GB" sz="2000" dirty="0" smtClean="0">
                          <a:latin typeface="Times New Roman" pitchFamily="18" charset="0"/>
                          <a:cs typeface="Times New Roman" pitchFamily="18" charset="0"/>
                        </a:rPr>
                        <a:t>Styrene butadiene rubber(SBR)</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Styrene( 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a:t>
                      </a:r>
                      <a:r>
                        <a:rPr lang="en-GB" sz="2000" dirty="0" err="1" smtClean="0">
                          <a:latin typeface="Times New Roman" pitchFamily="18" charset="0"/>
                          <a:cs typeface="Times New Roman" pitchFamily="18" charset="0"/>
                        </a:rPr>
                        <a:t>CHph</a:t>
                      </a:r>
                      <a:r>
                        <a:rPr lang="en-GB" sz="2000" dirty="0" smtClean="0">
                          <a:latin typeface="Times New Roman" pitchFamily="18" charset="0"/>
                          <a:cs typeface="Times New Roman" pitchFamily="18" charset="0"/>
                        </a:rPr>
                        <a:t>) &amp; butadiene( 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=CH-CH=CH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Is </a:t>
                      </a:r>
                      <a:r>
                        <a:rPr lang="en-GB" sz="2000" dirty="0" err="1" smtClean="0">
                          <a:latin typeface="Times New Roman" pitchFamily="18" charset="0"/>
                          <a:cs typeface="Times New Roman" pitchFamily="18" charset="0"/>
                        </a:rPr>
                        <a:t>supersion</a:t>
                      </a:r>
                      <a:r>
                        <a:rPr lang="en-GB" sz="2000" dirty="0" smtClean="0">
                          <a:latin typeface="Times New Roman" pitchFamily="18" charset="0"/>
                          <a:cs typeface="Times New Roman" pitchFamily="18" charset="0"/>
                        </a:rPr>
                        <a:t> to natural rubber with regard to chemical strength. </a:t>
                      </a:r>
                    </a:p>
                    <a:p>
                      <a:r>
                        <a:rPr lang="en-GB" sz="2000" dirty="0" smtClean="0">
                          <a:latin typeface="Times New Roman" pitchFamily="18" charset="0"/>
                          <a:cs typeface="Times New Roman" pitchFamily="18" charset="0"/>
                        </a:rPr>
                        <a:t>Is a copolymer at styrene with butadiene </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Is  used primarily in manufacturing tires &amp; chemical goods  </a:t>
                      </a:r>
                      <a:endParaRPr lang="en-GB" sz="2000" dirty="0">
                        <a:latin typeface="Times New Roman" pitchFamily="18" charset="0"/>
                        <a:cs typeface="Times New Roman" pitchFamily="18" charset="0"/>
                      </a:endParaRPr>
                    </a:p>
                  </a:txBody>
                  <a:tcPr/>
                </a:tc>
              </a:tr>
              <a:tr h="1129459">
                <a:tc>
                  <a:txBody>
                    <a:bodyPr/>
                    <a:lstStyle/>
                    <a:p>
                      <a:r>
                        <a:rPr lang="en-GB" dirty="0" smtClean="0"/>
                        <a:t>3</a:t>
                      </a:r>
                      <a:endParaRPr lang="en-GB" dirty="0"/>
                    </a:p>
                  </a:txBody>
                  <a:tcPr/>
                </a:tc>
                <a:tc>
                  <a:txBody>
                    <a:bodyPr/>
                    <a:lstStyle/>
                    <a:p>
                      <a:r>
                        <a:rPr lang="en-GB" sz="2000" dirty="0" smtClean="0">
                          <a:latin typeface="Times New Roman" pitchFamily="18" charset="0"/>
                          <a:cs typeface="Times New Roman" pitchFamily="18" charset="0"/>
                        </a:rPr>
                        <a:t>Butyl Rubber</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Isoprene( 2-methyl-1,2-butaiene) &amp;             2-methylpropene</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Butyl rubber holds air better than natural rubber</a:t>
                      </a:r>
                      <a:endParaRPr lang="en-GB" sz="2000" dirty="0">
                        <a:latin typeface="Times New Roman" pitchFamily="18" charset="0"/>
                        <a:cs typeface="Times New Roman" pitchFamily="18" charset="0"/>
                      </a:endParaRPr>
                    </a:p>
                  </a:txBody>
                  <a:tcPr/>
                </a:tc>
                <a:tc>
                  <a:txBody>
                    <a:bodyPr/>
                    <a:lstStyle/>
                    <a:p>
                      <a:r>
                        <a:rPr lang="en-GB" sz="2000" dirty="0" smtClean="0">
                          <a:latin typeface="Times New Roman" pitchFamily="18" charset="0"/>
                          <a:cs typeface="Times New Roman" pitchFamily="18" charset="0"/>
                        </a:rPr>
                        <a:t>Used for making inner tubes</a:t>
                      </a:r>
                      <a:endParaRPr lang="en-GB" sz="2000" dirty="0">
                        <a:latin typeface="Times New Roman" pitchFamily="18" charset="0"/>
                        <a:cs typeface="Times New Roman" pitchFamily="18" charset="0"/>
                      </a:endParaRPr>
                    </a:p>
                  </a:txBody>
                  <a:tcPr/>
                </a:tc>
              </a:tr>
            </a:tbl>
          </a:graphicData>
        </a:graphic>
      </p:graphicFrame>
      <p:sp>
        <p:nvSpPr>
          <p:cNvPr id="5" name="Slide Number Placeholder 4"/>
          <p:cNvSpPr>
            <a:spLocks noGrp="1"/>
          </p:cNvSpPr>
          <p:nvPr>
            <p:ph type="sldNum" sz="quarter" idx="12"/>
          </p:nvPr>
        </p:nvSpPr>
        <p:spPr/>
        <p:txBody>
          <a:bodyPr/>
          <a:lstStyle/>
          <a:p>
            <a:fld id="{31ABD237-3FAC-443A-B076-16E35A43F273}" type="slidenum">
              <a:rPr lang="en-GB" smtClean="0"/>
              <a:pPr/>
              <a:t>14</a:t>
            </a:fld>
            <a:endParaRPr lang="en-GB"/>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800" b="1" dirty="0" smtClean="0">
                <a:latin typeface="Times New Roman" pitchFamily="18" charset="0"/>
                <a:cs typeface="Times New Roman" pitchFamily="18" charset="0"/>
              </a:rPr>
              <a:t>2. Carbohydrates</a:t>
            </a:r>
            <a:endParaRPr lang="en-GB"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32048" y="836712"/>
            <a:ext cx="8892480" cy="6048672"/>
          </a:xfrm>
        </p:spPr>
        <p:txBody>
          <a:bodyPr>
            <a:normAutofit fontScale="70000" lnSpcReduction="20000"/>
          </a:bodyPr>
          <a:lstStyle/>
          <a:p>
            <a:pPr>
              <a:buNone/>
            </a:pPr>
            <a:r>
              <a:rPr lang="en-GB" sz="3100" b="1" dirty="0" smtClean="0">
                <a:latin typeface="Times New Roman" pitchFamily="18" charset="0"/>
                <a:cs typeface="Times New Roman" pitchFamily="18" charset="0"/>
              </a:rPr>
              <a:t>Carbohydrates:</a:t>
            </a:r>
          </a:p>
          <a:p>
            <a:pPr lvl="1">
              <a:buFont typeface="Wingdings" pitchFamily="2" charset="2"/>
              <a:buChar char="v"/>
            </a:pPr>
            <a:r>
              <a:rPr lang="en-GB" sz="3100" dirty="0" smtClean="0">
                <a:latin typeface="Times New Roman" pitchFamily="18" charset="0"/>
                <a:cs typeface="Times New Roman" pitchFamily="18" charset="0"/>
              </a:rPr>
              <a:t> are contain carbon, hydrogen &amp; oxygen.</a:t>
            </a:r>
          </a:p>
          <a:p>
            <a:pPr lvl="1">
              <a:buFont typeface="Wingdings" pitchFamily="2" charset="2"/>
              <a:buChar char="v"/>
            </a:pPr>
            <a:r>
              <a:rPr lang="en-GB" sz="3100" dirty="0" smtClean="0">
                <a:latin typeface="Times New Roman" pitchFamily="18" charset="0"/>
                <a:cs typeface="Times New Roman" pitchFamily="18" charset="0"/>
              </a:rPr>
              <a:t>have molecular formulas that corresponds to C</a:t>
            </a:r>
            <a:r>
              <a:rPr lang="en-GB" sz="3100" baseline="-25000" dirty="0" smtClean="0">
                <a:latin typeface="Times New Roman" pitchFamily="18" charset="0"/>
                <a:cs typeface="Times New Roman" pitchFamily="18" charset="0"/>
              </a:rPr>
              <a:t>n</a:t>
            </a:r>
            <a:r>
              <a:rPr lang="en-GB" sz="3100" dirty="0" smtClean="0">
                <a:latin typeface="Times New Roman" pitchFamily="18" charset="0"/>
                <a:cs typeface="Times New Roman" pitchFamily="18" charset="0"/>
              </a:rPr>
              <a:t>H</a:t>
            </a:r>
            <a:r>
              <a:rPr lang="en-GB" sz="3100" baseline="-25000" dirty="0" smtClean="0">
                <a:latin typeface="Times New Roman" pitchFamily="18" charset="0"/>
                <a:cs typeface="Times New Roman" pitchFamily="18" charset="0"/>
              </a:rPr>
              <a:t>2n</a:t>
            </a:r>
            <a:r>
              <a:rPr lang="en-GB" sz="3100" dirty="0" smtClean="0">
                <a:latin typeface="Times New Roman" pitchFamily="18" charset="0"/>
                <a:cs typeface="Times New Roman" pitchFamily="18" charset="0"/>
              </a:rPr>
              <a:t>O</a:t>
            </a:r>
            <a:r>
              <a:rPr lang="en-GB" sz="3100" baseline="-25000" dirty="0" smtClean="0">
                <a:latin typeface="Times New Roman" pitchFamily="18" charset="0"/>
                <a:cs typeface="Times New Roman" pitchFamily="18" charset="0"/>
              </a:rPr>
              <a:t>n</a:t>
            </a:r>
            <a:r>
              <a:rPr lang="en-GB" sz="3100" dirty="0" smtClean="0">
                <a:latin typeface="Times New Roman" pitchFamily="18" charset="0"/>
                <a:cs typeface="Times New Roman" pitchFamily="18" charset="0"/>
              </a:rPr>
              <a:t> or </a:t>
            </a:r>
            <a:r>
              <a:rPr lang="en-GB" sz="3100" dirty="0" err="1" smtClean="0">
                <a:latin typeface="Times New Roman" pitchFamily="18" charset="0"/>
                <a:cs typeface="Times New Roman" pitchFamily="18" charset="0"/>
              </a:rPr>
              <a:t>C</a:t>
            </a:r>
            <a:r>
              <a:rPr lang="en-GB" sz="3100" baseline="-25000" dirty="0" err="1" smtClean="0">
                <a:latin typeface="Times New Roman" pitchFamily="18" charset="0"/>
                <a:cs typeface="Times New Roman" pitchFamily="18" charset="0"/>
              </a:rPr>
              <a:t>n</a:t>
            </a:r>
            <a:r>
              <a:rPr lang="en-GB" sz="3100" dirty="0" smtClean="0">
                <a:latin typeface="Times New Roman" pitchFamily="18" charset="0"/>
                <a:cs typeface="Times New Roman" pitchFamily="18" charset="0"/>
              </a:rPr>
              <a:t>(H</a:t>
            </a:r>
            <a:r>
              <a:rPr lang="en-GB" sz="3100" baseline="-25000" dirty="0" smtClean="0">
                <a:latin typeface="Times New Roman" pitchFamily="18" charset="0"/>
                <a:cs typeface="Times New Roman" pitchFamily="18" charset="0"/>
              </a:rPr>
              <a:t>2</a:t>
            </a:r>
            <a:r>
              <a:rPr lang="en-GB" sz="3100" dirty="0" smtClean="0">
                <a:latin typeface="Times New Roman" pitchFamily="18" charset="0"/>
                <a:cs typeface="Times New Roman" pitchFamily="18" charset="0"/>
              </a:rPr>
              <a:t>O)</a:t>
            </a:r>
            <a:r>
              <a:rPr lang="en-GB" sz="3100" baseline="-25000" dirty="0" smtClean="0">
                <a:latin typeface="Times New Roman" pitchFamily="18" charset="0"/>
                <a:cs typeface="Times New Roman" pitchFamily="18" charset="0"/>
              </a:rPr>
              <a:t>n</a:t>
            </a:r>
            <a:r>
              <a:rPr lang="en-GB" sz="3100" dirty="0" smtClean="0">
                <a:latin typeface="Times New Roman" pitchFamily="18" charset="0"/>
                <a:cs typeface="Times New Roman" pitchFamily="18" charset="0"/>
              </a:rPr>
              <a:t>. </a:t>
            </a:r>
          </a:p>
          <a:p>
            <a:pPr lvl="1">
              <a:buFont typeface="Wingdings" pitchFamily="2" charset="2"/>
              <a:buChar char="v"/>
            </a:pPr>
            <a:r>
              <a:rPr lang="en-GB" sz="3100" dirty="0" smtClean="0">
                <a:latin typeface="Times New Roman" pitchFamily="18" charset="0"/>
                <a:cs typeface="Times New Roman" pitchFamily="18" charset="0"/>
              </a:rPr>
              <a:t>Green plants produce carbohydrates by photosynthesis.</a:t>
            </a:r>
          </a:p>
          <a:p>
            <a:pPr lvl="1">
              <a:buNone/>
            </a:pPr>
            <a:endParaRPr lang="en-GB" sz="3100" dirty="0" smtClean="0">
              <a:latin typeface="Times New Roman" pitchFamily="18" charset="0"/>
              <a:cs typeface="Times New Roman" pitchFamily="18" charset="0"/>
            </a:endParaRPr>
          </a:p>
          <a:p>
            <a:pPr lvl="1">
              <a:buNone/>
            </a:pPr>
            <a:endParaRPr lang="en-GB" sz="3100" dirty="0" smtClean="0">
              <a:latin typeface="Times New Roman" pitchFamily="18" charset="0"/>
              <a:cs typeface="Times New Roman" pitchFamily="18" charset="0"/>
            </a:endParaRPr>
          </a:p>
          <a:p>
            <a:pPr lvl="1">
              <a:buFont typeface="Wingdings" pitchFamily="2" charset="2"/>
              <a:buChar char="v"/>
            </a:pPr>
            <a:endParaRPr lang="en-GB" sz="3100" dirty="0" smtClean="0">
              <a:latin typeface="Times New Roman" pitchFamily="18" charset="0"/>
              <a:cs typeface="Times New Roman" pitchFamily="18" charset="0"/>
            </a:endParaRPr>
          </a:p>
          <a:p>
            <a:pPr lvl="1">
              <a:buFont typeface="Wingdings" pitchFamily="2" charset="2"/>
              <a:buChar char="v"/>
            </a:pPr>
            <a:r>
              <a:rPr lang="en-GB" sz="3400" dirty="0" smtClean="0">
                <a:latin typeface="Times New Roman" pitchFamily="18" charset="0"/>
                <a:cs typeface="Times New Roman" pitchFamily="18" charset="0"/>
              </a:rPr>
              <a:t>All carbohydrates are  not polymers</a:t>
            </a:r>
          </a:p>
          <a:p>
            <a:pPr lvl="1">
              <a:buFont typeface="Wingdings" pitchFamily="2" charset="2"/>
              <a:buChar char="v"/>
            </a:pPr>
            <a:r>
              <a:rPr lang="en-GB" sz="3400" dirty="0" smtClean="0">
                <a:latin typeface="Times New Roman" pitchFamily="18" charset="0"/>
                <a:cs typeface="Times New Roman" pitchFamily="18" charset="0"/>
              </a:rPr>
              <a:t>are defined as </a:t>
            </a:r>
            <a:r>
              <a:rPr lang="en-GB" sz="3400" dirty="0" err="1" smtClean="0">
                <a:latin typeface="Times New Roman" pitchFamily="18" charset="0"/>
                <a:cs typeface="Times New Roman" pitchFamily="18" charset="0"/>
              </a:rPr>
              <a:t>polyhydroxy</a:t>
            </a:r>
            <a:r>
              <a:rPr lang="en-GB" sz="3400" dirty="0" smtClean="0">
                <a:latin typeface="Times New Roman" pitchFamily="18" charset="0"/>
                <a:cs typeface="Times New Roman" pitchFamily="18" charset="0"/>
              </a:rPr>
              <a:t> </a:t>
            </a:r>
            <a:r>
              <a:rPr lang="en-GB" sz="3400" dirty="0" err="1" smtClean="0">
                <a:latin typeface="Times New Roman" pitchFamily="18" charset="0"/>
                <a:cs typeface="Times New Roman" pitchFamily="18" charset="0"/>
              </a:rPr>
              <a:t>aldehydes</a:t>
            </a:r>
            <a:r>
              <a:rPr lang="en-GB" sz="3400" dirty="0" smtClean="0">
                <a:latin typeface="Times New Roman" pitchFamily="18" charset="0"/>
                <a:cs typeface="Times New Roman" pitchFamily="18" charset="0"/>
              </a:rPr>
              <a:t>, </a:t>
            </a:r>
            <a:r>
              <a:rPr lang="en-GB" sz="3400" dirty="0" err="1" smtClean="0">
                <a:latin typeface="Times New Roman" pitchFamily="18" charset="0"/>
                <a:cs typeface="Times New Roman" pitchFamily="18" charset="0"/>
              </a:rPr>
              <a:t>polyhydroxy</a:t>
            </a:r>
            <a:r>
              <a:rPr lang="en-GB" sz="3400" dirty="0" smtClean="0">
                <a:latin typeface="Times New Roman" pitchFamily="18" charset="0"/>
                <a:cs typeface="Times New Roman" pitchFamily="18" charset="0"/>
              </a:rPr>
              <a:t> </a:t>
            </a:r>
            <a:r>
              <a:rPr lang="en-GB" sz="3400" dirty="0" err="1" smtClean="0">
                <a:latin typeface="Times New Roman" pitchFamily="18" charset="0"/>
                <a:cs typeface="Times New Roman" pitchFamily="18" charset="0"/>
              </a:rPr>
              <a:t>ketones</a:t>
            </a:r>
            <a:r>
              <a:rPr lang="en-GB" sz="3400" dirty="0" smtClean="0">
                <a:latin typeface="Times New Roman" pitchFamily="18" charset="0"/>
                <a:cs typeface="Times New Roman" pitchFamily="18" charset="0"/>
              </a:rPr>
              <a:t> or</a:t>
            </a:r>
            <a:br>
              <a:rPr lang="en-GB" sz="3400" dirty="0" smtClean="0">
                <a:latin typeface="Times New Roman" pitchFamily="18" charset="0"/>
                <a:cs typeface="Times New Roman" pitchFamily="18" charset="0"/>
              </a:rPr>
            </a:br>
            <a:r>
              <a:rPr lang="en-GB" sz="3400" dirty="0" smtClean="0">
                <a:latin typeface="Times New Roman" pitchFamily="18" charset="0"/>
                <a:cs typeface="Times New Roman" pitchFamily="18" charset="0"/>
              </a:rPr>
              <a:t>compounds that yield such substance upon hydrolysis.</a:t>
            </a:r>
          </a:p>
          <a:p>
            <a:pPr lvl="1">
              <a:buFont typeface="Wingdings" pitchFamily="2" charset="2"/>
              <a:buChar char="v"/>
            </a:pPr>
            <a:r>
              <a:rPr lang="en-GB" sz="3400" dirty="0" smtClean="0">
                <a:latin typeface="Times New Roman" pitchFamily="18" charset="0"/>
                <a:cs typeface="Times New Roman" pitchFamily="18" charset="0"/>
              </a:rPr>
              <a:t>Carbohydrates are classified on the basis of their acid-catalyzed hydrolysis products as </a:t>
            </a:r>
          </a:p>
          <a:p>
            <a:pPr lvl="3">
              <a:buFont typeface="Wingdings" pitchFamily="2" charset="2"/>
              <a:buChar char="q"/>
            </a:pPr>
            <a:r>
              <a:rPr lang="en-GB" sz="3400" dirty="0" smtClean="0">
                <a:latin typeface="Times New Roman" pitchFamily="18" charset="0"/>
                <a:cs typeface="Times New Roman" pitchFamily="18" charset="0"/>
              </a:rPr>
              <a:t> monosaccharide,</a:t>
            </a:r>
          </a:p>
          <a:p>
            <a:pPr lvl="3">
              <a:buFont typeface="Wingdings" pitchFamily="2" charset="2"/>
              <a:buChar char="q"/>
            </a:pPr>
            <a:r>
              <a:rPr lang="en-GB" sz="3400" dirty="0" smtClean="0">
                <a:latin typeface="Times New Roman" pitchFamily="18" charset="0"/>
                <a:cs typeface="Times New Roman" pitchFamily="18" charset="0"/>
              </a:rPr>
              <a:t>disaccharides and</a:t>
            </a:r>
          </a:p>
          <a:p>
            <a:pPr lvl="3">
              <a:buFont typeface="Wingdings" pitchFamily="2" charset="2"/>
              <a:buChar char="q"/>
            </a:pPr>
            <a:r>
              <a:rPr lang="en-GB" sz="3400" dirty="0" smtClean="0">
                <a:latin typeface="Times New Roman" pitchFamily="18" charset="0"/>
                <a:cs typeface="Times New Roman" pitchFamily="18" charset="0"/>
              </a:rPr>
              <a:t>polysaccharides</a:t>
            </a:r>
            <a:r>
              <a:rPr lang="en-GB" sz="2800" dirty="0" smtClean="0"/>
              <a:t>.</a:t>
            </a:r>
            <a:br>
              <a:rPr lang="en-GB" sz="2800" dirty="0" smtClean="0"/>
            </a:br>
            <a:r>
              <a:rPr lang="en-GB" sz="2400" dirty="0" smtClean="0"/>
              <a:t/>
            </a:r>
            <a:br>
              <a:rPr lang="en-GB" sz="2400" dirty="0" smtClean="0"/>
            </a:br>
            <a:r>
              <a:rPr lang="en-GB" sz="2400" dirty="0" smtClean="0"/>
              <a:t/>
            </a:r>
            <a:br>
              <a:rPr lang="en-GB" sz="2400" dirty="0" smtClean="0"/>
            </a:br>
            <a:endParaRPr lang="en-GB"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15</a:t>
            </a:fld>
            <a:endParaRPr lang="en-GB"/>
          </a:p>
        </p:txBody>
      </p:sp>
      <p:pic>
        <p:nvPicPr>
          <p:cNvPr id="6" name="Picture 2"/>
          <p:cNvPicPr>
            <a:picLocks noChangeAspect="1" noChangeArrowheads="1"/>
          </p:cNvPicPr>
          <p:nvPr/>
        </p:nvPicPr>
        <p:blipFill>
          <a:blip r:embed="rId2" cstate="print"/>
          <a:srcRect/>
          <a:stretch>
            <a:fillRect/>
          </a:stretch>
        </p:blipFill>
        <p:spPr bwMode="auto">
          <a:xfrm>
            <a:off x="1119187" y="2276872"/>
            <a:ext cx="6405141" cy="72008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7" name="Content Placeholder 6"/>
          <p:cNvSpPr>
            <a:spLocks noGrp="1"/>
          </p:cNvSpPr>
          <p:nvPr>
            <p:ph idx="1"/>
          </p:nvPr>
        </p:nvSpPr>
        <p:spPr>
          <a:xfrm>
            <a:off x="108520" y="620688"/>
            <a:ext cx="9144000" cy="6048672"/>
          </a:xfrm>
        </p:spPr>
        <p:txBody>
          <a:bodyPr>
            <a:normAutofit fontScale="77500" lnSpcReduction="20000"/>
          </a:bodyPr>
          <a:lstStyle/>
          <a:p>
            <a:pPr marL="514350" indent="-514350">
              <a:buNone/>
            </a:pPr>
            <a:r>
              <a:rPr lang="en-GB" b="1" dirty="0" smtClean="0">
                <a:latin typeface="Times New Roman" pitchFamily="18" charset="0"/>
                <a:cs typeface="Times New Roman" pitchFamily="18" charset="0"/>
              </a:rPr>
              <a:t>A</a:t>
            </a:r>
            <a:r>
              <a:rPr lang="en-GB" sz="3100" b="1" dirty="0" smtClean="0">
                <a:latin typeface="Times New Roman" pitchFamily="18" charset="0"/>
                <a:cs typeface="Times New Roman" pitchFamily="18" charset="0"/>
              </a:rPr>
              <a:t>. </a:t>
            </a:r>
            <a:r>
              <a:rPr lang="en-GB" sz="3100" b="1" dirty="0" err="1" smtClean="0">
                <a:latin typeface="Times New Roman" pitchFamily="18" charset="0"/>
                <a:cs typeface="Times New Roman" pitchFamily="18" charset="0"/>
              </a:rPr>
              <a:t>Monosaccharides</a:t>
            </a:r>
            <a:r>
              <a:rPr lang="en-GB" sz="3100" dirty="0" smtClean="0">
                <a:latin typeface="Times New Roman" pitchFamily="18" charset="0"/>
                <a:cs typeface="Times New Roman" pitchFamily="18" charset="0"/>
              </a:rPr>
              <a:t> ( simple Sugar)</a:t>
            </a:r>
          </a:p>
          <a:p>
            <a:pPr marL="914400" lvl="1" indent="-514350">
              <a:buFont typeface="Wingdings" pitchFamily="2" charset="2"/>
              <a:buChar char="Ø"/>
            </a:pPr>
            <a:r>
              <a:rPr lang="en-GB" sz="3100" dirty="0" smtClean="0">
                <a:latin typeface="Times New Roman" pitchFamily="18" charset="0"/>
                <a:cs typeface="Times New Roman" pitchFamily="18" charset="0"/>
              </a:rPr>
              <a:t>cannot hydrolysed into small molecules.</a:t>
            </a:r>
          </a:p>
          <a:p>
            <a:pPr marL="914400" lvl="1" indent="-514350">
              <a:buFont typeface="Wingdings" pitchFamily="2" charset="2"/>
              <a:buChar char="Ø"/>
            </a:pPr>
            <a:r>
              <a:rPr lang="en-GB" sz="3100" dirty="0" smtClean="0">
                <a:latin typeface="Times New Roman" pitchFamily="18" charset="0"/>
                <a:cs typeface="Times New Roman" pitchFamily="18" charset="0"/>
              </a:rPr>
              <a:t>Consist C</a:t>
            </a:r>
            <a:r>
              <a:rPr lang="en-GB" sz="3100" baseline="-25000" dirty="0" smtClean="0">
                <a:latin typeface="Times New Roman" pitchFamily="18" charset="0"/>
                <a:cs typeface="Times New Roman" pitchFamily="18" charset="0"/>
              </a:rPr>
              <a:t>3</a:t>
            </a:r>
            <a:r>
              <a:rPr lang="en-GB" sz="3100" dirty="0" smtClean="0">
                <a:latin typeface="Times New Roman" pitchFamily="18" charset="0"/>
                <a:cs typeface="Times New Roman" pitchFamily="18" charset="0"/>
              </a:rPr>
              <a:t> to C</a:t>
            </a:r>
            <a:r>
              <a:rPr lang="en-GB" sz="3100" baseline="-25000" dirty="0" smtClean="0">
                <a:latin typeface="Times New Roman" pitchFamily="18" charset="0"/>
                <a:cs typeface="Times New Roman" pitchFamily="18" charset="0"/>
              </a:rPr>
              <a:t>7</a:t>
            </a:r>
            <a:r>
              <a:rPr lang="en-GB" sz="3100" dirty="0" smtClean="0">
                <a:latin typeface="Times New Roman" pitchFamily="18" charset="0"/>
                <a:cs typeface="Times New Roman" pitchFamily="18" charset="0"/>
              </a:rPr>
              <a:t> in structure (</a:t>
            </a:r>
            <a:r>
              <a:rPr lang="en-GB" sz="3100" dirty="0" err="1" smtClean="0">
                <a:latin typeface="Times New Roman" pitchFamily="18" charset="0"/>
                <a:cs typeface="Times New Roman" pitchFamily="18" charset="0"/>
              </a:rPr>
              <a:t>triose</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tetroses</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pentoses</a:t>
            </a:r>
            <a:r>
              <a:rPr lang="en-GB" sz="3100" dirty="0" smtClean="0">
                <a:latin typeface="Times New Roman" pitchFamily="18" charset="0"/>
                <a:cs typeface="Times New Roman" pitchFamily="18" charset="0"/>
              </a:rPr>
              <a:t>, </a:t>
            </a:r>
            <a:r>
              <a:rPr lang="en-GB" sz="3100" dirty="0" err="1" smtClean="0">
                <a:latin typeface="Times New Roman" pitchFamily="18" charset="0"/>
                <a:cs typeface="Times New Roman" pitchFamily="18" charset="0"/>
              </a:rPr>
              <a:t>hexoses</a:t>
            </a:r>
            <a:r>
              <a:rPr lang="en-GB" sz="3100" dirty="0" smtClean="0">
                <a:latin typeface="Times New Roman" pitchFamily="18" charset="0"/>
                <a:cs typeface="Times New Roman" pitchFamily="18" charset="0"/>
              </a:rPr>
              <a:t>).</a:t>
            </a:r>
          </a:p>
          <a:p>
            <a:pPr marL="914400" lvl="1" indent="-514350">
              <a:buFont typeface="Wingdings" pitchFamily="2" charset="2"/>
              <a:buChar char="Ø"/>
            </a:pPr>
            <a:r>
              <a:rPr lang="en-GB" sz="3100" dirty="0" smtClean="0">
                <a:latin typeface="Times New Roman" pitchFamily="18" charset="0"/>
                <a:cs typeface="Times New Roman" pitchFamily="18" charset="0"/>
              </a:rPr>
              <a:t>Oxidized by Benedict or Fehling solution.</a:t>
            </a:r>
          </a:p>
          <a:p>
            <a:pPr marL="914400" lvl="1" indent="-514350">
              <a:buNone/>
            </a:pPr>
            <a:endParaRPr lang="en-GB" sz="3100" dirty="0" smtClean="0">
              <a:latin typeface="Times New Roman" pitchFamily="18" charset="0"/>
              <a:cs typeface="Times New Roman" pitchFamily="18" charset="0"/>
            </a:endParaRPr>
          </a:p>
          <a:p>
            <a:pPr marL="914400" lvl="1" indent="-514350">
              <a:buNone/>
            </a:pPr>
            <a:endParaRPr lang="en-GB" sz="3100" dirty="0" smtClean="0">
              <a:latin typeface="Times New Roman" pitchFamily="18" charset="0"/>
              <a:cs typeface="Times New Roman" pitchFamily="18" charset="0"/>
            </a:endParaRPr>
          </a:p>
          <a:p>
            <a:pPr marL="514350" indent="-514350">
              <a:buNone/>
            </a:pP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smtClean="0">
              <a:latin typeface="Times New Roman" pitchFamily="18" charset="0"/>
              <a:cs typeface="Times New Roman" pitchFamily="18" charset="0"/>
            </a:endParaRPr>
          </a:p>
          <a:p>
            <a:pPr marL="514350" indent="-514350">
              <a:buNone/>
            </a:pP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smtClean="0">
              <a:latin typeface="Times New Roman" pitchFamily="18" charset="0"/>
              <a:cs typeface="Times New Roman" pitchFamily="18" charset="0"/>
            </a:endParaRPr>
          </a:p>
          <a:p>
            <a:pPr marL="514350" indent="-514350">
              <a:buNone/>
            </a:pPr>
            <a:r>
              <a:rPr lang="en-GB" sz="3100" b="1" dirty="0" smtClean="0">
                <a:latin typeface="Times New Roman" pitchFamily="18" charset="0"/>
                <a:cs typeface="Times New Roman" pitchFamily="18" charset="0"/>
              </a:rPr>
              <a:t>Note that</a:t>
            </a:r>
            <a:r>
              <a:rPr lang="en-GB" sz="3100" dirty="0" smtClean="0">
                <a:latin typeface="Times New Roman" pitchFamily="18" charset="0"/>
                <a:cs typeface="Times New Roman" pitchFamily="18" charset="0"/>
              </a:rPr>
              <a:t>: fructose, glucose, </a:t>
            </a:r>
            <a:r>
              <a:rPr lang="en-GB" sz="3100" dirty="0" err="1" smtClean="0">
                <a:latin typeface="Times New Roman" pitchFamily="18" charset="0"/>
                <a:cs typeface="Times New Roman" pitchFamily="18" charset="0"/>
              </a:rPr>
              <a:t>galuctose</a:t>
            </a:r>
            <a:r>
              <a:rPr lang="en-GB" sz="3100" dirty="0" smtClean="0">
                <a:latin typeface="Times New Roman" pitchFamily="18" charset="0"/>
                <a:cs typeface="Times New Roman" pitchFamily="18" charset="0"/>
              </a:rPr>
              <a:t> &amp; ribose are soluble in water, white, crystalline solids, reducing sugars.</a:t>
            </a:r>
          </a:p>
          <a:p>
            <a:pPr marL="514350" indent="-514350">
              <a:buFont typeface="Wingdings" pitchFamily="2" charset="2"/>
              <a:buChar char="Ø"/>
            </a:pPr>
            <a:r>
              <a:rPr lang="en-GB" sz="3100" dirty="0" smtClean="0">
                <a:latin typeface="Times New Roman" pitchFamily="18" charset="0"/>
                <a:cs typeface="Times New Roman" pitchFamily="18" charset="0"/>
              </a:rPr>
              <a:t> Glucose &amp; </a:t>
            </a:r>
            <a:r>
              <a:rPr lang="en-GB" sz="3100" dirty="0" err="1" smtClean="0">
                <a:latin typeface="Times New Roman" pitchFamily="18" charset="0"/>
                <a:cs typeface="Times New Roman" pitchFamily="18" charset="0"/>
              </a:rPr>
              <a:t>galuctose</a:t>
            </a:r>
            <a:r>
              <a:rPr lang="en-GB" sz="3100" dirty="0" smtClean="0">
                <a:latin typeface="Times New Roman" pitchFamily="18" charset="0"/>
                <a:cs typeface="Times New Roman" pitchFamily="18" charset="0"/>
              </a:rPr>
              <a:t>- can form six member ring called </a:t>
            </a:r>
            <a:r>
              <a:rPr lang="en-GB" sz="3100" b="1" dirty="0" err="1" smtClean="0">
                <a:latin typeface="Times New Roman" pitchFamily="18" charset="0"/>
                <a:cs typeface="Times New Roman" pitchFamily="18" charset="0"/>
              </a:rPr>
              <a:t>pyranose</a:t>
            </a:r>
            <a:r>
              <a:rPr lang="en-GB" sz="3100" dirty="0" smtClean="0">
                <a:latin typeface="Times New Roman" pitchFamily="18" charset="0"/>
                <a:cs typeface="Times New Roman" pitchFamily="18" charset="0"/>
              </a:rPr>
              <a:t> &amp;</a:t>
            </a:r>
          </a:p>
          <a:p>
            <a:pPr marL="514350" indent="-514350">
              <a:buFont typeface="Wingdings" pitchFamily="2" charset="2"/>
              <a:buChar char="Ø"/>
            </a:pPr>
            <a:r>
              <a:rPr lang="en-GB" sz="3100" dirty="0" smtClean="0">
                <a:latin typeface="Times New Roman" pitchFamily="18" charset="0"/>
                <a:cs typeface="Times New Roman" pitchFamily="18" charset="0"/>
              </a:rPr>
              <a:t>fructose &amp; ribose – can form five member ring called </a:t>
            </a:r>
            <a:r>
              <a:rPr lang="en-GB" sz="3100" b="1" dirty="0" err="1" smtClean="0">
                <a:latin typeface="Times New Roman" pitchFamily="18" charset="0"/>
                <a:cs typeface="Times New Roman" pitchFamily="18" charset="0"/>
              </a:rPr>
              <a:t>furanose</a:t>
            </a:r>
            <a:endParaRPr lang="en-GB" sz="3100" b="1"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16</a:t>
            </a:fld>
            <a:endParaRPr lang="en-GB"/>
          </a:p>
        </p:txBody>
      </p:sp>
      <p:sp>
        <p:nvSpPr>
          <p:cNvPr id="9" name="Oval 8"/>
          <p:cNvSpPr/>
          <p:nvPr/>
        </p:nvSpPr>
        <p:spPr>
          <a:xfrm>
            <a:off x="2627784" y="2060848"/>
            <a:ext cx="374441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err="1" smtClean="0">
                <a:latin typeface="Times New Roman" pitchFamily="18" charset="0"/>
                <a:cs typeface="Times New Roman" pitchFamily="18" charset="0"/>
              </a:rPr>
              <a:t>Monosaccharides</a:t>
            </a:r>
            <a:endParaRPr lang="en-GB" sz="2400" dirty="0"/>
          </a:p>
        </p:txBody>
      </p:sp>
      <p:sp>
        <p:nvSpPr>
          <p:cNvPr id="10" name="Rectangle 9"/>
          <p:cNvSpPr/>
          <p:nvPr/>
        </p:nvSpPr>
        <p:spPr>
          <a:xfrm>
            <a:off x="2123728" y="2780928"/>
            <a:ext cx="1440160"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smtClean="0">
                <a:latin typeface="Times New Roman" pitchFamily="18" charset="0"/>
                <a:cs typeface="Times New Roman" pitchFamily="18" charset="0"/>
              </a:rPr>
              <a:t>Ketose</a:t>
            </a:r>
            <a:endParaRPr lang="en-GB" sz="2400" dirty="0">
              <a:latin typeface="Times New Roman" pitchFamily="18" charset="0"/>
              <a:cs typeface="Times New Roman" pitchFamily="18" charset="0"/>
            </a:endParaRPr>
          </a:p>
        </p:txBody>
      </p:sp>
      <p:sp>
        <p:nvSpPr>
          <p:cNvPr id="11" name="Rectangle 10"/>
          <p:cNvSpPr/>
          <p:nvPr/>
        </p:nvSpPr>
        <p:spPr>
          <a:xfrm>
            <a:off x="4572000" y="2852936"/>
            <a:ext cx="295232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smtClean="0">
                <a:latin typeface="Times New Roman" pitchFamily="18" charset="0"/>
                <a:cs typeface="Times New Roman" pitchFamily="18" charset="0"/>
              </a:rPr>
              <a:t>Aldose</a:t>
            </a:r>
            <a:endParaRPr lang="en-GB" sz="2400" dirty="0">
              <a:latin typeface="Times New Roman" pitchFamily="18" charset="0"/>
              <a:cs typeface="Times New Roman" pitchFamily="18" charset="0"/>
            </a:endParaRPr>
          </a:p>
        </p:txBody>
      </p:sp>
      <p:sp>
        <p:nvSpPr>
          <p:cNvPr id="12" name="Rectangle 11"/>
          <p:cNvSpPr/>
          <p:nvPr/>
        </p:nvSpPr>
        <p:spPr>
          <a:xfrm>
            <a:off x="683568" y="3429000"/>
            <a:ext cx="1944216"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Fructose </a:t>
            </a:r>
            <a:r>
              <a:rPr lang="en-GB" sz="2000" dirty="0" smtClean="0">
                <a:latin typeface="Times New Roman" pitchFamily="18" charset="0"/>
                <a:cs typeface="Times New Roman" pitchFamily="18" charset="0"/>
              </a:rPr>
              <a:t>(Ketohexose): sweetest-testing of all sugar</a:t>
            </a:r>
            <a:endParaRPr lang="en-GB" sz="2000" dirty="0">
              <a:latin typeface="Times New Roman" pitchFamily="18" charset="0"/>
              <a:cs typeface="Times New Roman" pitchFamily="18" charset="0"/>
            </a:endParaRPr>
          </a:p>
        </p:txBody>
      </p:sp>
      <p:sp>
        <p:nvSpPr>
          <p:cNvPr id="13" name="Rectangle 12"/>
          <p:cNvSpPr/>
          <p:nvPr/>
        </p:nvSpPr>
        <p:spPr>
          <a:xfrm>
            <a:off x="3059832" y="3501008"/>
            <a:ext cx="20162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Glucose </a:t>
            </a:r>
            <a:r>
              <a:rPr lang="en-GB" sz="2000" dirty="0" smtClean="0">
                <a:latin typeface="Times New Roman" pitchFamily="18" charset="0"/>
                <a:cs typeface="Times New Roman" pitchFamily="18" charset="0"/>
              </a:rPr>
              <a:t>(</a:t>
            </a:r>
            <a:r>
              <a:rPr lang="en-GB" sz="2000" dirty="0" err="1" smtClean="0">
                <a:latin typeface="Times New Roman" pitchFamily="18" charset="0"/>
                <a:cs typeface="Times New Roman" pitchFamily="18" charset="0"/>
              </a:rPr>
              <a:t>Aldohexose</a:t>
            </a:r>
            <a:r>
              <a:rPr lang="en-GB" sz="2000" dirty="0" smtClean="0">
                <a:latin typeface="Times New Roman" pitchFamily="18" charset="0"/>
                <a:cs typeface="Times New Roman" pitchFamily="18" charset="0"/>
              </a:rPr>
              <a:t>):  blood sugars, primary energy. </a:t>
            </a:r>
            <a:endParaRPr lang="en-GB" sz="2000" dirty="0">
              <a:latin typeface="Times New Roman" pitchFamily="18" charset="0"/>
              <a:cs typeface="Times New Roman" pitchFamily="18" charset="0"/>
            </a:endParaRPr>
          </a:p>
        </p:txBody>
      </p:sp>
      <p:sp>
        <p:nvSpPr>
          <p:cNvPr id="14" name="Rectangle 13"/>
          <p:cNvSpPr/>
          <p:nvPr/>
        </p:nvSpPr>
        <p:spPr>
          <a:xfrm>
            <a:off x="5220072" y="3501008"/>
            <a:ext cx="165618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err="1" smtClean="0">
                <a:latin typeface="Times New Roman" pitchFamily="18" charset="0"/>
                <a:cs typeface="Times New Roman" pitchFamily="18" charset="0"/>
              </a:rPr>
              <a:t>Galuctose</a:t>
            </a:r>
            <a:r>
              <a:rPr lang="en-GB" sz="2000" b="1" u="sng"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a:t>
            </a:r>
            <a:r>
              <a:rPr lang="en-GB" sz="2000" dirty="0" err="1" smtClean="0">
                <a:latin typeface="Times New Roman" pitchFamily="18" charset="0"/>
                <a:cs typeface="Times New Roman" pitchFamily="18" charset="0"/>
              </a:rPr>
              <a:t>aldohexose</a:t>
            </a:r>
            <a:r>
              <a:rPr lang="en-GB" sz="2000" dirty="0" smtClean="0">
                <a:latin typeface="Times New Roman" pitchFamily="18" charset="0"/>
                <a:cs typeface="Times New Roman" pitchFamily="18" charset="0"/>
              </a:rPr>
              <a:t>) : formed from glucose </a:t>
            </a:r>
            <a:endParaRPr lang="en-GB" sz="2000" dirty="0">
              <a:latin typeface="Times New Roman" pitchFamily="18" charset="0"/>
              <a:cs typeface="Times New Roman" pitchFamily="18" charset="0"/>
            </a:endParaRPr>
          </a:p>
        </p:txBody>
      </p:sp>
      <p:sp>
        <p:nvSpPr>
          <p:cNvPr id="15" name="Rectangle 14"/>
          <p:cNvSpPr/>
          <p:nvPr/>
        </p:nvSpPr>
        <p:spPr>
          <a:xfrm>
            <a:off x="7020272" y="3501008"/>
            <a:ext cx="1656184"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Ribose</a:t>
            </a:r>
            <a:r>
              <a:rPr lang="en-GB" sz="2000" dirty="0" smtClean="0">
                <a:latin typeface="Times New Roman" pitchFamily="18" charset="0"/>
                <a:cs typeface="Times New Roman" pitchFamily="18" charset="0"/>
              </a:rPr>
              <a:t>( </a:t>
            </a:r>
            <a:r>
              <a:rPr lang="en-GB" sz="2000" dirty="0" err="1" smtClean="0">
                <a:latin typeface="Times New Roman" pitchFamily="18" charset="0"/>
                <a:cs typeface="Times New Roman" pitchFamily="18" charset="0"/>
              </a:rPr>
              <a:t>Aldopentose</a:t>
            </a:r>
            <a:r>
              <a:rPr lang="en-GB" sz="2000" dirty="0" smtClean="0">
                <a:latin typeface="Times New Roman" pitchFamily="18" charset="0"/>
                <a:cs typeface="Times New Roman" pitchFamily="18" charset="0"/>
              </a:rPr>
              <a:t>): component of RNA &amp; ATP</a:t>
            </a:r>
            <a:endParaRPr lang="en-GB" sz="2000" dirty="0">
              <a:latin typeface="Times New Roman" pitchFamily="18" charset="0"/>
              <a:cs typeface="Times New Roman" pitchFamily="18" charset="0"/>
            </a:endParaRPr>
          </a:p>
        </p:txBody>
      </p:sp>
      <p:sp>
        <p:nvSpPr>
          <p:cNvPr id="16" name="Down Arrow 15"/>
          <p:cNvSpPr/>
          <p:nvPr/>
        </p:nvSpPr>
        <p:spPr>
          <a:xfrm>
            <a:off x="3203848" y="2492896"/>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own Arrow 16"/>
          <p:cNvSpPr/>
          <p:nvPr/>
        </p:nvSpPr>
        <p:spPr>
          <a:xfrm>
            <a:off x="5724128" y="2492896"/>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Down Arrow 17"/>
          <p:cNvSpPr/>
          <p:nvPr/>
        </p:nvSpPr>
        <p:spPr>
          <a:xfrm>
            <a:off x="4644008" y="3212976"/>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Down Arrow 18"/>
          <p:cNvSpPr/>
          <p:nvPr/>
        </p:nvSpPr>
        <p:spPr>
          <a:xfrm>
            <a:off x="2051720" y="3068960"/>
            <a:ext cx="36004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Down Arrow 19"/>
          <p:cNvSpPr/>
          <p:nvPr/>
        </p:nvSpPr>
        <p:spPr>
          <a:xfrm>
            <a:off x="6012160" y="3212976"/>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Down Arrow 20"/>
          <p:cNvSpPr/>
          <p:nvPr/>
        </p:nvSpPr>
        <p:spPr>
          <a:xfrm>
            <a:off x="7236296" y="3212976"/>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smtClean="0"/>
              <a:t/>
            </a:r>
            <a:br>
              <a:rPr lang="en-GB" dirty="0" smtClean="0"/>
            </a:br>
            <a:r>
              <a:rPr lang="en-GB" dirty="0" smtClean="0"/>
              <a:t/>
            </a:r>
            <a:br>
              <a:rPr lang="en-GB" dirty="0" smtClean="0"/>
            </a:br>
            <a:r>
              <a:rPr lang="en-GB" sz="3100" b="1" dirty="0" smtClean="0">
                <a:latin typeface="Times New Roman" pitchFamily="18" charset="0"/>
                <a:cs typeface="Times New Roman" pitchFamily="18" charset="0"/>
              </a:rPr>
              <a:t>B. Disaccharides</a:t>
            </a:r>
            <a:br>
              <a:rPr lang="en-GB" sz="3100" b="1" dirty="0" smtClean="0">
                <a:latin typeface="Times New Roman" pitchFamily="18" charset="0"/>
                <a:cs typeface="Times New Roman" pitchFamily="18" charset="0"/>
              </a:rPr>
            </a:br>
            <a:r>
              <a:rPr lang="en-GB" dirty="0" smtClean="0"/>
              <a:t/>
            </a:r>
            <a:br>
              <a:rPr lang="en-GB" dirty="0" smtClean="0"/>
            </a:br>
            <a:endParaRPr lang="en-GB" dirty="0"/>
          </a:p>
        </p:txBody>
      </p:sp>
      <p:sp>
        <p:nvSpPr>
          <p:cNvPr id="3" name="Content Placeholder 2"/>
          <p:cNvSpPr>
            <a:spLocks noGrp="1"/>
          </p:cNvSpPr>
          <p:nvPr>
            <p:ph idx="1"/>
          </p:nvPr>
        </p:nvSpPr>
        <p:spPr>
          <a:xfrm>
            <a:off x="457200" y="836712"/>
            <a:ext cx="8229600" cy="6021288"/>
          </a:xfrm>
        </p:spPr>
        <p:txBody>
          <a:bodyPr>
            <a:normAutofit/>
          </a:bodyPr>
          <a:lstStyle/>
          <a:p>
            <a:pPr>
              <a:buNone/>
            </a:pPr>
            <a:r>
              <a:rPr lang="en-GB" sz="2400" b="1" dirty="0" smtClean="0">
                <a:latin typeface="Times New Roman" pitchFamily="18" charset="0"/>
                <a:cs typeface="Times New Roman" pitchFamily="18" charset="0"/>
              </a:rPr>
              <a:t>Disaccharides</a:t>
            </a:r>
            <a:r>
              <a:rPr lang="en-GB" sz="2400" dirty="0" smtClean="0">
                <a:latin typeface="Times New Roman" pitchFamily="18" charset="0"/>
                <a:cs typeface="Times New Roman" pitchFamily="18" charset="0"/>
              </a:rPr>
              <a:t> are </a:t>
            </a:r>
          </a:p>
          <a:p>
            <a:pPr lvl="1">
              <a:buFont typeface="Wingdings" pitchFamily="2" charset="2"/>
              <a:buChar char="v"/>
            </a:pPr>
            <a:r>
              <a:rPr lang="en-GB" sz="2400" dirty="0" err="1" smtClean="0">
                <a:latin typeface="Times New Roman" pitchFamily="18" charset="0"/>
                <a:cs typeface="Times New Roman" pitchFamily="18" charset="0"/>
              </a:rPr>
              <a:t>dimers</a:t>
            </a:r>
            <a:r>
              <a:rPr lang="en-GB" sz="2400" dirty="0" smtClean="0">
                <a:latin typeface="Times New Roman" pitchFamily="18" charset="0"/>
                <a:cs typeface="Times New Roman" pitchFamily="18" charset="0"/>
              </a:rPr>
              <a:t>( two </a:t>
            </a:r>
            <a:r>
              <a:rPr lang="en-GB" sz="2400" dirty="0" err="1" smtClean="0">
                <a:latin typeface="Times New Roman" pitchFamily="18" charset="0"/>
                <a:cs typeface="Times New Roman" pitchFamily="18" charset="0"/>
              </a:rPr>
              <a:t>monosaccharides</a:t>
            </a:r>
            <a:r>
              <a:rPr lang="en-GB" sz="2400" dirty="0" smtClean="0">
                <a:latin typeface="Times New Roman" pitchFamily="18" charset="0"/>
                <a:cs typeface="Times New Roman" pitchFamily="18" charset="0"/>
              </a:rPr>
              <a:t>) &amp; sugars.</a:t>
            </a:r>
          </a:p>
          <a:p>
            <a:pPr lvl="1">
              <a:buFont typeface="Wingdings" pitchFamily="2" charset="2"/>
              <a:buChar char="v"/>
            </a:pPr>
            <a:r>
              <a:rPr lang="en-GB" sz="2400" dirty="0" smtClean="0">
                <a:latin typeface="Times New Roman" pitchFamily="18" charset="0"/>
                <a:cs typeface="Times New Roman" pitchFamily="18" charset="0"/>
              </a:rPr>
              <a:t>joined by </a:t>
            </a:r>
            <a:r>
              <a:rPr lang="el-GR" sz="2400" dirty="0" smtClean="0">
                <a:latin typeface="Times New Roman" pitchFamily="18" charset="0"/>
                <a:cs typeface="Times New Roman" pitchFamily="18" charset="0"/>
              </a:rPr>
              <a:t>α-1,4-</a:t>
            </a:r>
            <a:r>
              <a:rPr lang="en-GB" sz="2400" dirty="0" smtClean="0">
                <a:latin typeface="Times New Roman" pitchFamily="18" charset="0"/>
                <a:cs typeface="Times New Roman" pitchFamily="18" charset="0"/>
              </a:rPr>
              <a:t>or </a:t>
            </a:r>
            <a:r>
              <a:rPr lang="el-GR" sz="2400" dirty="0" smtClean="0">
                <a:latin typeface="Times New Roman" pitchFamily="18" charset="0"/>
                <a:cs typeface="Times New Roman" pitchFamily="18" charset="0"/>
              </a:rPr>
              <a:t>β-1,4-</a:t>
            </a:r>
            <a:r>
              <a:rPr lang="en-GB" sz="2400" dirty="0" err="1" smtClean="0">
                <a:latin typeface="Times New Roman" pitchFamily="18" charset="0"/>
                <a:cs typeface="Times New Roman" pitchFamily="18" charset="0"/>
              </a:rPr>
              <a:t>glycosidic</a:t>
            </a:r>
            <a:r>
              <a:rPr lang="en-GB" sz="2400" dirty="0" smtClean="0">
                <a:latin typeface="Times New Roman" pitchFamily="18" charset="0"/>
                <a:cs typeface="Times New Roman" pitchFamily="18" charset="0"/>
              </a:rPr>
              <a:t> linkage.</a:t>
            </a:r>
          </a:p>
          <a:p>
            <a:pPr lvl="1">
              <a:buFont typeface="Wingdings" pitchFamily="2" charset="2"/>
              <a:buChar char="v"/>
            </a:pPr>
            <a:endParaRPr lang="en-GB" sz="2400" dirty="0" smtClean="0">
              <a:latin typeface="Times New Roman" pitchFamily="18" charset="0"/>
              <a:cs typeface="Times New Roman" pitchFamily="18" charset="0"/>
            </a:endParaRPr>
          </a:p>
          <a:p>
            <a:pPr lvl="1">
              <a:buFont typeface="Wingdings" pitchFamily="2" charset="2"/>
              <a:buChar char="v"/>
            </a:pPr>
            <a:endParaRPr lang="en-GB" sz="2400" dirty="0" smtClean="0">
              <a:latin typeface="Times New Roman" pitchFamily="18" charset="0"/>
              <a:cs typeface="Times New Roman" pitchFamily="18" charset="0"/>
            </a:endParaRPr>
          </a:p>
          <a:p>
            <a:pPr lvl="1">
              <a:buFont typeface="Wingdings" pitchFamily="2" charset="2"/>
              <a:buChar char="v"/>
            </a:pPr>
            <a:endParaRPr lang="en-GB" sz="2400" dirty="0" smtClean="0">
              <a:latin typeface="Times New Roman" pitchFamily="18" charset="0"/>
              <a:cs typeface="Times New Roman" pitchFamily="18" charset="0"/>
            </a:endParaRPr>
          </a:p>
          <a:p>
            <a:pPr lvl="1">
              <a:buFont typeface="Wingdings" pitchFamily="2" charset="2"/>
              <a:buChar char="v"/>
            </a:pPr>
            <a:endParaRPr lang="en-GB" sz="2400" dirty="0" smtClean="0">
              <a:latin typeface="Times New Roman" pitchFamily="18" charset="0"/>
              <a:cs typeface="Times New Roman" pitchFamily="18" charset="0"/>
            </a:endParaRPr>
          </a:p>
          <a:p>
            <a:pPr lvl="1">
              <a:buFont typeface="Wingdings" pitchFamily="2" charset="2"/>
              <a:buChar char="v"/>
            </a:pP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r>
              <a:rPr lang="en-GB" dirty="0" smtClean="0"/>
              <a:t/>
            </a:r>
            <a:br>
              <a:rPr lang="en-GB" dirty="0" smtClean="0"/>
            </a:br>
            <a:endParaRPr lang="en-GB" dirty="0" smtClean="0"/>
          </a:p>
          <a:p>
            <a:pPr lvl="1">
              <a:buFont typeface="Wingdings" pitchFamily="2" charset="2"/>
              <a:buChar char="v"/>
            </a:pPr>
            <a:r>
              <a:rPr lang="en-GB" dirty="0" smtClean="0"/>
              <a:t> </a:t>
            </a:r>
            <a:r>
              <a:rPr lang="en-GB" sz="2400" b="1" dirty="0" smtClean="0">
                <a:latin typeface="Times New Roman" pitchFamily="18" charset="0"/>
                <a:cs typeface="Times New Roman" pitchFamily="18" charset="0"/>
              </a:rPr>
              <a:t>Note that</a:t>
            </a:r>
            <a:r>
              <a:rPr lang="en-GB" sz="2400" dirty="0" smtClean="0">
                <a:latin typeface="Times New Roman" pitchFamily="18" charset="0"/>
                <a:cs typeface="Times New Roman" pitchFamily="18" charset="0"/>
              </a:rPr>
              <a:t>: maltose, </a:t>
            </a:r>
            <a:r>
              <a:rPr lang="en-GB" sz="2400" dirty="0" err="1" smtClean="0">
                <a:latin typeface="Times New Roman" pitchFamily="18" charset="0"/>
                <a:cs typeface="Times New Roman" pitchFamily="18" charset="0"/>
              </a:rPr>
              <a:t>cellubiose</a:t>
            </a:r>
            <a:r>
              <a:rPr lang="en-GB" sz="2400" dirty="0" smtClean="0">
                <a:latin typeface="Times New Roman" pitchFamily="18" charset="0"/>
                <a:cs typeface="Times New Roman" pitchFamily="18" charset="0"/>
              </a:rPr>
              <a:t>, lactose &amp; sucrose have  the same molecular formula( C</a:t>
            </a:r>
            <a:r>
              <a:rPr lang="en-GB" sz="2400" baseline="-25000" dirty="0" smtClean="0">
                <a:latin typeface="Times New Roman" pitchFamily="18" charset="0"/>
                <a:cs typeface="Times New Roman" pitchFamily="18" charset="0"/>
              </a:rPr>
              <a:t>12</a:t>
            </a:r>
            <a:r>
              <a:rPr lang="en-GB" sz="2400" dirty="0" smtClean="0">
                <a:latin typeface="Times New Roman" pitchFamily="18" charset="0"/>
                <a:cs typeface="Times New Roman" pitchFamily="18" charset="0"/>
              </a:rPr>
              <a:t>H</a:t>
            </a:r>
            <a:r>
              <a:rPr lang="en-GB" sz="2400" baseline="-25000" dirty="0" smtClean="0">
                <a:latin typeface="Times New Roman" pitchFamily="18" charset="0"/>
                <a:cs typeface="Times New Roman" pitchFamily="18" charset="0"/>
              </a:rPr>
              <a:t>22</a:t>
            </a:r>
            <a:r>
              <a:rPr lang="en-GB" sz="2400" dirty="0" smtClean="0">
                <a:latin typeface="Times New Roman" pitchFamily="18" charset="0"/>
                <a:cs typeface="Times New Roman" pitchFamily="18" charset="0"/>
              </a:rPr>
              <a:t>O</a:t>
            </a:r>
            <a:r>
              <a:rPr lang="en-GB" sz="2400" baseline="-25000" dirty="0" smtClean="0">
                <a:latin typeface="Times New Roman" pitchFamily="18" charset="0"/>
                <a:cs typeface="Times New Roman" pitchFamily="18" charset="0"/>
              </a:rPr>
              <a:t>11</a:t>
            </a:r>
            <a:r>
              <a:rPr lang="en-GB" sz="2400" dirty="0" smtClean="0">
                <a:latin typeface="Times New Roman" pitchFamily="18" charset="0"/>
                <a:cs typeface="Times New Roman" pitchFamily="18" charset="0"/>
              </a:rPr>
              <a:t>)</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17</a:t>
            </a:fld>
            <a:endParaRPr lang="en-GB"/>
          </a:p>
        </p:txBody>
      </p:sp>
      <p:sp>
        <p:nvSpPr>
          <p:cNvPr id="6" name="Oval 5"/>
          <p:cNvSpPr/>
          <p:nvPr/>
        </p:nvSpPr>
        <p:spPr>
          <a:xfrm>
            <a:off x="1547664" y="2204864"/>
            <a:ext cx="604867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smtClean="0">
              <a:latin typeface="Times New Roman" pitchFamily="18" charset="0"/>
              <a:cs typeface="Times New Roman" pitchFamily="18" charset="0"/>
            </a:endParaRPr>
          </a:p>
          <a:p>
            <a:pPr algn="ctr"/>
            <a:r>
              <a:rPr lang="en-GB" sz="2400" dirty="0" smtClean="0">
                <a:latin typeface="Times New Roman" pitchFamily="18" charset="0"/>
                <a:cs typeface="Times New Roman" pitchFamily="18" charset="0"/>
              </a:rPr>
              <a:t>Disaccharides</a:t>
            </a:r>
            <a:br>
              <a:rPr lang="en-GB" sz="2400" dirty="0" smtClean="0">
                <a:latin typeface="Times New Roman" pitchFamily="18" charset="0"/>
                <a:cs typeface="Times New Roman" pitchFamily="18" charset="0"/>
              </a:rPr>
            </a:br>
            <a:endParaRPr lang="en-GB" sz="2400" dirty="0"/>
          </a:p>
        </p:txBody>
      </p:sp>
      <p:sp>
        <p:nvSpPr>
          <p:cNvPr id="7" name="Rectangle 6"/>
          <p:cNvSpPr/>
          <p:nvPr/>
        </p:nvSpPr>
        <p:spPr>
          <a:xfrm>
            <a:off x="251520" y="2852936"/>
            <a:ext cx="2016224"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u="sng" dirty="0" smtClean="0">
              <a:latin typeface="Times New Roman" pitchFamily="18" charset="0"/>
              <a:cs typeface="Times New Roman" pitchFamily="18" charset="0"/>
            </a:endParaRPr>
          </a:p>
          <a:p>
            <a:r>
              <a:rPr lang="en-GB" sz="2000" b="1" u="sng" dirty="0" smtClean="0">
                <a:latin typeface="Times New Roman" pitchFamily="18" charset="0"/>
                <a:cs typeface="Times New Roman" pitchFamily="18" charset="0"/>
              </a:rPr>
              <a:t>Maltose</a:t>
            </a:r>
            <a:r>
              <a:rPr lang="en-GB" sz="2000" b="1" dirty="0" smtClean="0">
                <a:latin typeface="Times New Roman" pitchFamily="18" charset="0"/>
                <a:cs typeface="Times New Roman" pitchFamily="18" charset="0"/>
              </a:rPr>
              <a:t>:</a:t>
            </a:r>
            <a:r>
              <a:rPr lang="en-GB" sz="2000" dirty="0" smtClean="0">
                <a:latin typeface="Times New Roman" pitchFamily="18" charset="0"/>
                <a:cs typeface="Times New Roman" pitchFamily="18" charset="0"/>
              </a:rPr>
              <a:t>  contain 2 glucose linked by </a:t>
            </a:r>
            <a:r>
              <a:rPr lang="el-GR" sz="2000" dirty="0" smtClean="0">
                <a:latin typeface="Times New Roman" pitchFamily="18" charset="0"/>
                <a:cs typeface="Times New Roman" pitchFamily="18" charset="0"/>
              </a:rPr>
              <a:t>α-1,4-</a:t>
            </a:r>
            <a:r>
              <a:rPr lang="en-GB" sz="2000" dirty="0" err="1" smtClean="0">
                <a:latin typeface="Times New Roman" pitchFamily="18" charset="0"/>
                <a:cs typeface="Times New Roman" pitchFamily="18" charset="0"/>
              </a:rPr>
              <a:t>glycosidic</a:t>
            </a:r>
            <a:r>
              <a:rPr lang="en-GB" sz="2000" dirty="0" smtClean="0">
                <a:latin typeface="Times New Roman" pitchFamily="18" charset="0"/>
                <a:cs typeface="Times New Roman" pitchFamily="18" charset="0"/>
              </a:rPr>
              <a:t> linkage </a:t>
            </a:r>
            <a:br>
              <a:rPr lang="en-GB" sz="2000" dirty="0" smtClean="0">
                <a:latin typeface="Times New Roman" pitchFamily="18" charset="0"/>
                <a:cs typeface="Times New Roman" pitchFamily="18" charset="0"/>
              </a:rPr>
            </a:br>
            <a:endParaRPr lang="en-GB" sz="2000" dirty="0">
              <a:latin typeface="Times New Roman" pitchFamily="18" charset="0"/>
              <a:cs typeface="Times New Roman" pitchFamily="18" charset="0"/>
            </a:endParaRPr>
          </a:p>
        </p:txBody>
      </p:sp>
      <p:sp>
        <p:nvSpPr>
          <p:cNvPr id="8" name="Rectangle 7"/>
          <p:cNvSpPr/>
          <p:nvPr/>
        </p:nvSpPr>
        <p:spPr>
          <a:xfrm>
            <a:off x="2483768" y="2852936"/>
            <a:ext cx="2016224" cy="2232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u="sng" dirty="0" smtClean="0">
              <a:latin typeface="Times New Roman" pitchFamily="18" charset="0"/>
              <a:cs typeface="Times New Roman" pitchFamily="18" charset="0"/>
            </a:endParaRPr>
          </a:p>
          <a:p>
            <a:r>
              <a:rPr lang="en-GB" sz="2000" b="1" u="sng" dirty="0" err="1" smtClean="0">
                <a:latin typeface="Times New Roman" pitchFamily="18" charset="0"/>
                <a:cs typeface="Times New Roman" pitchFamily="18" charset="0"/>
              </a:rPr>
              <a:t>Cellubiose</a:t>
            </a:r>
            <a:r>
              <a:rPr lang="en-GB" sz="2000" b="1" u="sng" dirty="0" smtClean="0">
                <a:latin typeface="Times New Roman" pitchFamily="18" charset="0"/>
                <a:cs typeface="Times New Roman" pitchFamily="18" charset="0"/>
              </a:rPr>
              <a:t>: </a:t>
            </a:r>
            <a:r>
              <a:rPr lang="en-GB" sz="2000" dirty="0" smtClean="0"/>
              <a:t>contains 2 glucose linked by</a:t>
            </a:r>
            <a:r>
              <a:rPr lang="el-GR" sz="2000" dirty="0" smtClean="0">
                <a:latin typeface="Times New Roman" pitchFamily="18" charset="0"/>
                <a:cs typeface="Times New Roman" pitchFamily="18" charset="0"/>
              </a:rPr>
              <a:t>α-1,4-</a:t>
            </a:r>
            <a:r>
              <a:rPr lang="en-GB" sz="2000" dirty="0" smtClean="0">
                <a:latin typeface="Times New Roman" pitchFamily="18" charset="0"/>
                <a:cs typeface="Times New Roman" pitchFamily="18" charset="0"/>
              </a:rPr>
              <a:t>or </a:t>
            </a:r>
            <a:r>
              <a:rPr lang="el-GR" sz="2000" dirty="0" smtClean="0">
                <a:latin typeface="Times New Roman" pitchFamily="18" charset="0"/>
                <a:cs typeface="Times New Roman" pitchFamily="18" charset="0"/>
              </a:rPr>
              <a:t>β-1,4-</a:t>
            </a:r>
            <a:r>
              <a:rPr lang="en-GB" sz="2000" dirty="0" err="1" smtClean="0">
                <a:latin typeface="Times New Roman" pitchFamily="18" charset="0"/>
                <a:cs typeface="Times New Roman" pitchFamily="18" charset="0"/>
              </a:rPr>
              <a:t>glycosidic</a:t>
            </a:r>
            <a:r>
              <a:rPr lang="en-GB" sz="2000" dirty="0" smtClean="0">
                <a:latin typeface="Times New Roman" pitchFamily="18" charset="0"/>
                <a:cs typeface="Times New Roman" pitchFamily="18" charset="0"/>
              </a:rPr>
              <a:t> linkage </a:t>
            </a:r>
            <a:r>
              <a:rPr lang="en-GB" dirty="0" smtClean="0">
                <a:latin typeface="Times New Roman" pitchFamily="18" charset="0"/>
                <a:cs typeface="Times New Roman" pitchFamily="18" charset="0"/>
              </a:rPr>
              <a:t>.</a:t>
            </a:r>
            <a:br>
              <a:rPr lang="en-GB" dirty="0" smtClean="0">
                <a:latin typeface="Times New Roman" pitchFamily="18" charset="0"/>
                <a:cs typeface="Times New Roman" pitchFamily="18" charset="0"/>
              </a:rPr>
            </a:br>
            <a:r>
              <a:rPr lang="en-GB" dirty="0" smtClean="0"/>
              <a:t> </a:t>
            </a:r>
            <a:endParaRPr lang="en-GB" dirty="0"/>
          </a:p>
        </p:txBody>
      </p:sp>
      <p:sp>
        <p:nvSpPr>
          <p:cNvPr id="9" name="Rectangle 8"/>
          <p:cNvSpPr/>
          <p:nvPr/>
        </p:nvSpPr>
        <p:spPr>
          <a:xfrm>
            <a:off x="4788024" y="2852936"/>
            <a:ext cx="1800200"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u="sng" dirty="0" smtClean="0">
              <a:latin typeface="Times New Roman" pitchFamily="18" charset="0"/>
              <a:cs typeface="Times New Roman" pitchFamily="18" charset="0"/>
            </a:endParaRPr>
          </a:p>
          <a:p>
            <a:r>
              <a:rPr lang="en-GB" sz="2000" b="1" u="sng" dirty="0" smtClean="0">
                <a:latin typeface="Times New Roman" pitchFamily="18" charset="0"/>
                <a:cs typeface="Times New Roman" pitchFamily="18" charset="0"/>
              </a:rPr>
              <a:t>Lactose</a:t>
            </a:r>
            <a:r>
              <a:rPr lang="en-GB" sz="2000" b="1"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β-</a:t>
            </a:r>
            <a:r>
              <a:rPr lang="en-GB" sz="2000" dirty="0" err="1" smtClean="0">
                <a:latin typeface="Times New Roman" pitchFamily="18" charset="0"/>
                <a:cs typeface="Times New Roman" pitchFamily="18" charset="0"/>
              </a:rPr>
              <a:t>galuctose</a:t>
            </a:r>
            <a:r>
              <a:rPr lang="en-GB" sz="2000" dirty="0" smtClean="0">
                <a:latin typeface="Times New Roman" pitchFamily="18" charset="0"/>
                <a:cs typeface="Times New Roman" pitchFamily="18" charset="0"/>
              </a:rPr>
              <a:t> linked by </a:t>
            </a:r>
            <a:r>
              <a:rPr lang="el-GR" sz="2000" dirty="0" smtClean="0">
                <a:latin typeface="Times New Roman" pitchFamily="18" charset="0"/>
                <a:cs typeface="Times New Roman" pitchFamily="18" charset="0"/>
              </a:rPr>
              <a:t>β-1,4-</a:t>
            </a:r>
            <a:r>
              <a:rPr lang="en-GB" sz="2000" dirty="0" err="1" smtClean="0">
                <a:latin typeface="Times New Roman" pitchFamily="18" charset="0"/>
                <a:cs typeface="Times New Roman" pitchFamily="18" charset="0"/>
              </a:rPr>
              <a:t>glycosidic</a:t>
            </a:r>
            <a:r>
              <a:rPr lang="en-GB" sz="2000" dirty="0" smtClean="0">
                <a:latin typeface="Times New Roman" pitchFamily="18" charset="0"/>
                <a:cs typeface="Times New Roman" pitchFamily="18" charset="0"/>
              </a:rPr>
              <a:t> linkage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 </a:t>
            </a:r>
            <a:endParaRPr lang="en-GB" sz="2000" dirty="0">
              <a:latin typeface="Times New Roman" pitchFamily="18" charset="0"/>
              <a:cs typeface="Times New Roman" pitchFamily="18" charset="0"/>
            </a:endParaRPr>
          </a:p>
        </p:txBody>
      </p:sp>
      <p:sp>
        <p:nvSpPr>
          <p:cNvPr id="10" name="Rectangle 9"/>
          <p:cNvSpPr/>
          <p:nvPr/>
        </p:nvSpPr>
        <p:spPr>
          <a:xfrm>
            <a:off x="6876256" y="2780928"/>
            <a:ext cx="1800200" cy="2232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smtClean="0">
              <a:latin typeface="Times New Roman" pitchFamily="18" charset="0"/>
              <a:cs typeface="Times New Roman" pitchFamily="18" charset="0"/>
            </a:endParaRPr>
          </a:p>
          <a:p>
            <a:endParaRPr lang="en-GB" dirty="0" smtClean="0">
              <a:latin typeface="Times New Roman" pitchFamily="18" charset="0"/>
              <a:cs typeface="Times New Roman" pitchFamily="18" charset="0"/>
            </a:endParaRPr>
          </a:p>
          <a:p>
            <a:endParaRPr lang="en-GB" dirty="0" smtClean="0">
              <a:latin typeface="Times New Roman" pitchFamily="18" charset="0"/>
              <a:cs typeface="Times New Roman" pitchFamily="18" charset="0"/>
            </a:endParaRPr>
          </a:p>
          <a:p>
            <a:r>
              <a:rPr lang="en-GB" sz="2000" b="1" u="sng" dirty="0" smtClean="0">
                <a:latin typeface="Times New Roman" pitchFamily="18" charset="0"/>
                <a:cs typeface="Times New Roman" pitchFamily="18" charset="0"/>
              </a:rPr>
              <a:t>Sucrose:  </a:t>
            </a:r>
            <a:r>
              <a:rPr lang="en-GB" dirty="0" smtClean="0">
                <a:latin typeface="Times New Roman" pitchFamily="18" charset="0"/>
                <a:cs typeface="Times New Roman" pitchFamily="18" charset="0"/>
              </a:rPr>
              <a:t>             </a:t>
            </a:r>
            <a:r>
              <a:rPr lang="en-GB" sz="2000" dirty="0" smtClean="0">
                <a:latin typeface="Times New Roman" pitchFamily="18" charset="0"/>
                <a:cs typeface="Times New Roman" pitchFamily="18" charset="0"/>
              </a:rPr>
              <a:t>common  sugar.</a:t>
            </a:r>
          </a:p>
          <a:p>
            <a:r>
              <a:rPr lang="el-GR" sz="2000" dirty="0" smtClean="0">
                <a:latin typeface="Times New Roman" pitchFamily="18" charset="0"/>
                <a:cs typeface="Times New Roman" pitchFamily="18" charset="0"/>
              </a:rPr>
              <a:t>α-</a:t>
            </a:r>
            <a:r>
              <a:rPr lang="en-GB" sz="2000" dirty="0" smtClean="0">
                <a:latin typeface="Times New Roman" pitchFamily="18" charset="0"/>
                <a:cs typeface="Times New Roman" pitchFamily="18" charset="0"/>
              </a:rPr>
              <a:t>glucose &amp;  </a:t>
            </a:r>
            <a:r>
              <a:rPr lang="el-GR" sz="2000" dirty="0" smtClean="0">
                <a:latin typeface="Times New Roman" pitchFamily="18" charset="0"/>
                <a:cs typeface="Times New Roman" pitchFamily="18" charset="0"/>
              </a:rPr>
              <a:t>β-</a:t>
            </a:r>
            <a:r>
              <a:rPr lang="en-GB" sz="2000" dirty="0" smtClean="0">
                <a:latin typeface="Times New Roman" pitchFamily="18" charset="0"/>
                <a:cs typeface="Times New Roman" pitchFamily="18" charset="0"/>
              </a:rPr>
              <a:t>fructose linked by </a:t>
            </a:r>
            <a:r>
              <a:rPr lang="el-GR" sz="2000" dirty="0" smtClean="0">
                <a:latin typeface="Times New Roman" pitchFamily="18" charset="0"/>
                <a:cs typeface="Times New Roman" pitchFamily="18" charset="0"/>
              </a:rPr>
              <a:t>α</a:t>
            </a:r>
            <a:r>
              <a:rPr lang="en-GB" sz="2000" dirty="0" smtClean="0">
                <a:latin typeface="Times New Roman" pitchFamily="18" charset="0"/>
                <a:cs typeface="Times New Roman" pitchFamily="18" charset="0"/>
              </a:rPr>
              <a:t>, </a:t>
            </a:r>
            <a:r>
              <a:rPr lang="el-GR" sz="2000" dirty="0" smtClean="0">
                <a:latin typeface="Times New Roman" pitchFamily="18" charset="0"/>
                <a:cs typeface="Times New Roman" pitchFamily="18" charset="0"/>
              </a:rPr>
              <a:t>β-1,</a:t>
            </a:r>
            <a:r>
              <a:rPr lang="en-GB" sz="2000" dirty="0" smtClean="0">
                <a:latin typeface="Times New Roman" pitchFamily="18" charset="0"/>
                <a:cs typeface="Times New Roman" pitchFamily="18" charset="0"/>
              </a:rPr>
              <a:t>2</a:t>
            </a:r>
            <a:r>
              <a:rPr lang="el-GR" sz="2000" dirty="0" smtClean="0">
                <a:latin typeface="Times New Roman" pitchFamily="18" charset="0"/>
                <a:cs typeface="Times New Roman" pitchFamily="18" charset="0"/>
              </a:rPr>
              <a:t>-</a:t>
            </a:r>
            <a:r>
              <a:rPr lang="en-GB" sz="2000" dirty="0" err="1" smtClean="0">
                <a:latin typeface="Times New Roman" pitchFamily="18" charset="0"/>
                <a:cs typeface="Times New Roman" pitchFamily="18" charset="0"/>
              </a:rPr>
              <a:t>glycosidic</a:t>
            </a:r>
            <a:r>
              <a:rPr lang="en-GB" sz="2000" dirty="0" smtClean="0">
                <a:latin typeface="Times New Roman" pitchFamily="18" charset="0"/>
                <a:cs typeface="Times New Roman" pitchFamily="18" charset="0"/>
              </a:rPr>
              <a:t> linkage .</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endParaRPr lang="en-GB" dirty="0" smtClean="0"/>
          </a:p>
          <a:p>
            <a:pPr algn="ctr"/>
            <a:endParaRPr lang="en-GB" dirty="0" smtClean="0"/>
          </a:p>
          <a:p>
            <a:pPr algn="ctr"/>
            <a:endParaRPr lang="en-GB" dirty="0"/>
          </a:p>
        </p:txBody>
      </p:sp>
      <p:sp>
        <p:nvSpPr>
          <p:cNvPr id="11" name="Down Arrow 10"/>
          <p:cNvSpPr/>
          <p:nvPr/>
        </p:nvSpPr>
        <p:spPr>
          <a:xfrm>
            <a:off x="1763688" y="2492896"/>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Down Arrow 11"/>
          <p:cNvSpPr/>
          <p:nvPr/>
        </p:nvSpPr>
        <p:spPr>
          <a:xfrm>
            <a:off x="3419872" y="2564904"/>
            <a:ext cx="144016"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own Arrow 12"/>
          <p:cNvSpPr/>
          <p:nvPr/>
        </p:nvSpPr>
        <p:spPr>
          <a:xfrm>
            <a:off x="5724128" y="2564904"/>
            <a:ext cx="144016"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a:off x="7092280" y="2492896"/>
            <a:ext cx="14401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
            </a:r>
            <a:br>
              <a:rPr lang="en-GB" dirty="0" smtClean="0"/>
            </a:br>
            <a:r>
              <a:rPr lang="en-GB" dirty="0" smtClean="0"/>
              <a:t/>
            </a:r>
            <a:br>
              <a:rPr lang="en-GB" dirty="0" smtClean="0"/>
            </a:br>
            <a:r>
              <a:rPr lang="en-GB" sz="3100" b="1" dirty="0" smtClean="0">
                <a:latin typeface="Times New Roman" pitchFamily="18" charset="0"/>
                <a:cs typeface="Times New Roman" pitchFamily="18" charset="0"/>
              </a:rPr>
              <a:t>C. Polysaccharides</a:t>
            </a:r>
            <a:r>
              <a:rPr lang="en-GB" dirty="0" smtClean="0"/>
              <a:t/>
            </a:r>
            <a:br>
              <a:rPr lang="en-GB" dirty="0" smtClean="0"/>
            </a:br>
            <a:r>
              <a:rPr lang="en-GB" dirty="0" smtClean="0"/>
              <a:t/>
            </a:r>
            <a:br>
              <a:rPr lang="en-GB" dirty="0" smtClean="0"/>
            </a:br>
            <a:endParaRPr lang="en-GB" dirty="0"/>
          </a:p>
        </p:txBody>
      </p:sp>
      <p:sp>
        <p:nvSpPr>
          <p:cNvPr id="3" name="Content Placeholder 2"/>
          <p:cNvSpPr>
            <a:spLocks noGrp="1"/>
          </p:cNvSpPr>
          <p:nvPr>
            <p:ph idx="1"/>
          </p:nvPr>
        </p:nvSpPr>
        <p:spPr>
          <a:xfrm>
            <a:off x="251520" y="836712"/>
            <a:ext cx="8640960" cy="5544616"/>
          </a:xfrm>
        </p:spPr>
        <p:txBody>
          <a:bodyPr/>
          <a:lstStyle/>
          <a:p>
            <a:pPr>
              <a:buFont typeface="Wingdings" pitchFamily="2" charset="2"/>
              <a:buChar char="q"/>
            </a:pPr>
            <a:r>
              <a:rPr lang="en-GB" sz="2400" dirty="0" smtClean="0">
                <a:latin typeface="Times New Roman" pitchFamily="18" charset="0"/>
                <a:cs typeface="Times New Roman" pitchFamily="18" charset="0"/>
              </a:rPr>
              <a:t>Polysaccharides are polymers.</a:t>
            </a:r>
          </a:p>
          <a:p>
            <a:pPr>
              <a:buFont typeface="Wingdings" pitchFamily="2" charset="2"/>
              <a:buChar char="q"/>
            </a:pPr>
            <a:r>
              <a:rPr lang="en-GB" sz="2400" dirty="0" smtClean="0">
                <a:latin typeface="Times New Roman" pitchFamily="18" charset="0"/>
                <a:cs typeface="Times New Roman" pitchFamily="18" charset="0"/>
              </a:rPr>
              <a:t>All types of polysaccharides consist glucose units &amp; bonded together by glycoside bonds.</a:t>
            </a:r>
          </a:p>
          <a:p>
            <a:pPr>
              <a:buNone/>
            </a:pPr>
            <a:r>
              <a:rPr lang="en-GB" dirty="0" smtClean="0"/>
              <a:t/>
            </a:r>
            <a:br>
              <a:rPr lang="en-GB" dirty="0" smtClean="0"/>
            </a:br>
            <a:r>
              <a:rPr lang="en-GB" dirty="0" smtClean="0"/>
              <a:t/>
            </a:r>
            <a:br>
              <a:rPr lang="en-GB" dirty="0" smtClean="0"/>
            </a:br>
            <a:endParaRPr lang="en-GB" dirty="0"/>
          </a:p>
        </p:txBody>
      </p:sp>
      <p:sp>
        <p:nvSpPr>
          <p:cNvPr id="5" name="Slide Number Placeholder 4"/>
          <p:cNvSpPr>
            <a:spLocks noGrp="1"/>
          </p:cNvSpPr>
          <p:nvPr>
            <p:ph type="sldNum" sz="quarter" idx="12"/>
          </p:nvPr>
        </p:nvSpPr>
        <p:spPr/>
        <p:txBody>
          <a:bodyPr/>
          <a:lstStyle/>
          <a:p>
            <a:fld id="{31ABD237-3FAC-443A-B076-16E35A43F273}" type="slidenum">
              <a:rPr lang="en-GB" smtClean="0"/>
              <a:pPr/>
              <a:t>18</a:t>
            </a:fld>
            <a:endParaRPr lang="en-GB"/>
          </a:p>
        </p:txBody>
      </p:sp>
      <p:sp>
        <p:nvSpPr>
          <p:cNvPr id="6" name="Oval 5"/>
          <p:cNvSpPr/>
          <p:nvPr/>
        </p:nvSpPr>
        <p:spPr>
          <a:xfrm>
            <a:off x="2267744" y="2204864"/>
            <a:ext cx="4608512"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smtClean="0"/>
          </a:p>
          <a:p>
            <a:pPr algn="ctr"/>
            <a:endParaRPr lang="en-GB" dirty="0" smtClean="0"/>
          </a:p>
          <a:p>
            <a:pPr algn="ctr"/>
            <a:r>
              <a:rPr lang="en-GB" sz="2400" dirty="0" smtClean="0">
                <a:latin typeface="Times New Roman" pitchFamily="18" charset="0"/>
                <a:cs typeface="Times New Roman" pitchFamily="18" charset="0"/>
              </a:rPr>
              <a:t>Polysaccharides</a:t>
            </a:r>
            <a:br>
              <a:rPr lang="en-GB" sz="2400" dirty="0" smtClean="0">
                <a:latin typeface="Times New Roman" pitchFamily="18" charset="0"/>
                <a:cs typeface="Times New Roman" pitchFamily="18" charset="0"/>
              </a:rPr>
            </a:br>
            <a:r>
              <a:rPr lang="en-GB" dirty="0" smtClean="0"/>
              <a:t/>
            </a:r>
            <a:br>
              <a:rPr lang="en-GB" dirty="0" smtClean="0"/>
            </a:br>
            <a:endParaRPr lang="en-GB" dirty="0"/>
          </a:p>
        </p:txBody>
      </p:sp>
      <p:sp>
        <p:nvSpPr>
          <p:cNvPr id="7" name="Rectangle 6"/>
          <p:cNvSpPr/>
          <p:nvPr/>
        </p:nvSpPr>
        <p:spPr>
          <a:xfrm>
            <a:off x="395536" y="2708920"/>
            <a:ext cx="2376264"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smtClean="0">
                <a:latin typeface="Times New Roman" pitchFamily="18" charset="0"/>
                <a:cs typeface="Times New Roman" pitchFamily="18" charset="0"/>
              </a:rPr>
              <a:t>Cellulose:</a:t>
            </a:r>
            <a:r>
              <a:rPr lang="en-GB" sz="2400" dirty="0" smtClean="0">
                <a:latin typeface="Times New Roman" pitchFamily="18" charset="0"/>
                <a:cs typeface="Times New Roman" pitchFamily="18" charset="0"/>
              </a:rPr>
              <a:t> </a:t>
            </a:r>
          </a:p>
          <a:p>
            <a:pPr>
              <a:buFont typeface="Wingdings" pitchFamily="2" charset="2"/>
              <a:buChar char="q"/>
            </a:pPr>
            <a:r>
              <a:rPr lang="en-GB" sz="2400" dirty="0" smtClean="0">
                <a:latin typeface="Times New Roman" pitchFamily="18" charset="0"/>
                <a:cs typeface="Times New Roman" pitchFamily="18" charset="0"/>
              </a:rPr>
              <a:t>is  a linear glucose polymer linked by  </a:t>
            </a:r>
            <a:r>
              <a:rPr lang="el-GR" sz="2400" dirty="0" smtClean="0">
                <a:latin typeface="Times New Roman" pitchFamily="18" charset="0"/>
                <a:cs typeface="Times New Roman" pitchFamily="18" charset="0"/>
              </a:rPr>
              <a:t>β-1,4-</a:t>
            </a:r>
            <a:r>
              <a:rPr lang="en-GB" sz="2400" dirty="0" err="1" smtClean="0">
                <a:latin typeface="Times New Roman" pitchFamily="18" charset="0"/>
                <a:cs typeface="Times New Roman" pitchFamily="18" charset="0"/>
              </a:rPr>
              <a:t>glycosidic</a:t>
            </a:r>
            <a:r>
              <a:rPr lang="en-GB" sz="2400" dirty="0" smtClean="0">
                <a:latin typeface="Times New Roman" pitchFamily="18" charset="0"/>
                <a:cs typeface="Times New Roman" pitchFamily="18" charset="0"/>
              </a:rPr>
              <a:t> linkage.</a:t>
            </a:r>
          </a:p>
          <a:p>
            <a:pPr>
              <a:buFont typeface="Wingdings" pitchFamily="2" charset="2"/>
              <a:buChar char="q"/>
            </a:pPr>
            <a:r>
              <a:rPr lang="en-GB" sz="2400" dirty="0" smtClean="0">
                <a:latin typeface="Times New Roman" pitchFamily="18" charset="0"/>
                <a:cs typeface="Times New Roman" pitchFamily="18" charset="0"/>
              </a:rPr>
              <a:t>is not source of nutrition.</a:t>
            </a:r>
            <a:endParaRPr lang="en-GB" sz="2400" dirty="0"/>
          </a:p>
        </p:txBody>
      </p:sp>
      <p:sp>
        <p:nvSpPr>
          <p:cNvPr id="8" name="Rectangle 7"/>
          <p:cNvSpPr/>
          <p:nvPr/>
        </p:nvSpPr>
        <p:spPr>
          <a:xfrm>
            <a:off x="3059832" y="2708920"/>
            <a:ext cx="3024336"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smtClean="0">
                <a:latin typeface="Times New Roman" pitchFamily="18" charset="0"/>
                <a:cs typeface="Times New Roman" pitchFamily="18" charset="0"/>
              </a:rPr>
              <a:t>Starch</a:t>
            </a:r>
            <a:r>
              <a:rPr lang="en-GB" sz="2400" dirty="0" smtClean="0"/>
              <a:t>: </a:t>
            </a:r>
          </a:p>
          <a:p>
            <a:pPr>
              <a:buFont typeface="Wingdings" pitchFamily="2" charset="2"/>
              <a:buChar char="v"/>
            </a:pPr>
            <a:r>
              <a:rPr lang="en-GB" sz="2400" dirty="0" smtClean="0"/>
              <a:t>used for energy </a:t>
            </a:r>
            <a:r>
              <a:rPr lang="en-GB" sz="2400" dirty="0" smtClean="0">
                <a:latin typeface="Times New Roman" pitchFamily="18" charset="0"/>
                <a:cs typeface="Times New Roman" pitchFamily="18" charset="0"/>
              </a:rPr>
              <a:t>storage in plants.  </a:t>
            </a:r>
          </a:p>
          <a:p>
            <a:pPr>
              <a:buFont typeface="Wingdings" pitchFamily="2" charset="2"/>
              <a:buChar char="v"/>
            </a:pPr>
            <a:r>
              <a:rPr lang="en-GB" sz="2400" dirty="0" smtClean="0">
                <a:latin typeface="Times New Roman" pitchFamily="18" charset="0"/>
                <a:cs typeface="Times New Roman" pitchFamily="18" charset="0"/>
              </a:rPr>
              <a:t>All of the glycoside linkages in  starch are </a:t>
            </a:r>
            <a:r>
              <a:rPr lang="el-GR" sz="2400" dirty="0" smtClean="0">
                <a:latin typeface="Times New Roman" pitchFamily="18" charset="0"/>
                <a:cs typeface="Times New Roman" pitchFamily="18" charset="0"/>
              </a:rPr>
              <a:t>α-</a:t>
            </a:r>
            <a:r>
              <a:rPr lang="en-GB" sz="2400" dirty="0" smtClean="0">
                <a:latin typeface="Times New Roman" pitchFamily="18" charset="0"/>
                <a:cs typeface="Times New Roman" pitchFamily="18" charset="0"/>
              </a:rPr>
              <a:t>type linkage </a:t>
            </a:r>
          </a:p>
          <a:p>
            <a:pPr>
              <a:buFont typeface="Wingdings" pitchFamily="2" charset="2"/>
              <a:buChar char="v"/>
            </a:pPr>
            <a:r>
              <a:rPr lang="en-GB" sz="2400" dirty="0" smtClean="0">
                <a:latin typeface="Times New Roman" pitchFamily="18" charset="0"/>
                <a:cs typeface="Times New Roman" pitchFamily="18" charset="0"/>
              </a:rPr>
              <a:t>Starch: </a:t>
            </a:r>
            <a:r>
              <a:rPr lang="en-GB" sz="2400" dirty="0" err="1" smtClean="0">
                <a:latin typeface="Times New Roman" pitchFamily="18" charset="0"/>
                <a:cs typeface="Times New Roman" pitchFamily="18" charset="0"/>
              </a:rPr>
              <a:t>amylopectim</a:t>
            </a:r>
            <a:r>
              <a:rPr lang="en-GB" sz="2400" dirty="0" smtClean="0">
                <a:latin typeface="Times New Roman" pitchFamily="18" charset="0"/>
                <a:cs typeface="Times New Roman" pitchFamily="18" charset="0"/>
              </a:rPr>
              <a:t> &amp; </a:t>
            </a:r>
            <a:r>
              <a:rPr lang="en-GB" sz="2400" dirty="0" err="1" smtClean="0">
                <a:latin typeface="Times New Roman" pitchFamily="18" charset="0"/>
                <a:cs typeface="Times New Roman" pitchFamily="18" charset="0"/>
              </a:rPr>
              <a:t>amylose</a:t>
            </a:r>
            <a:r>
              <a:rPr lang="en-GB" sz="2400" dirty="0" smtClean="0">
                <a:latin typeface="Times New Roman" pitchFamily="18" charset="0"/>
                <a:cs typeface="Times New Roman" pitchFamily="18" charset="0"/>
              </a:rPr>
              <a:t> </a:t>
            </a:r>
            <a:endParaRPr lang="en-GB" sz="2400" dirty="0">
              <a:latin typeface="Times New Roman" pitchFamily="18" charset="0"/>
              <a:cs typeface="Times New Roman" pitchFamily="18" charset="0"/>
            </a:endParaRPr>
          </a:p>
        </p:txBody>
      </p:sp>
      <p:sp>
        <p:nvSpPr>
          <p:cNvPr id="9" name="Rectangle 8"/>
          <p:cNvSpPr/>
          <p:nvPr/>
        </p:nvSpPr>
        <p:spPr>
          <a:xfrm>
            <a:off x="6228184" y="2708920"/>
            <a:ext cx="2736304" cy="3312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smtClean="0">
                <a:latin typeface="Times New Roman" pitchFamily="18" charset="0"/>
                <a:cs typeface="Times New Roman" pitchFamily="18" charset="0"/>
              </a:rPr>
              <a:t>Glycogen</a:t>
            </a:r>
            <a:r>
              <a:rPr lang="en-GB" sz="2400" dirty="0" smtClean="0">
                <a:latin typeface="Times New Roman" pitchFamily="18" charset="0"/>
                <a:cs typeface="Times New Roman" pitchFamily="18" charset="0"/>
              </a:rPr>
              <a:t>: </a:t>
            </a:r>
          </a:p>
          <a:p>
            <a:pPr>
              <a:buFont typeface="Wingdings" pitchFamily="2" charset="2"/>
              <a:buChar char="Ø"/>
            </a:pPr>
            <a:r>
              <a:rPr lang="en-GB" sz="2400" dirty="0" smtClean="0">
                <a:latin typeface="Times New Roman" pitchFamily="18" charset="0"/>
                <a:cs typeface="Times New Roman" pitchFamily="18" charset="0"/>
              </a:rPr>
              <a:t>is animal starch. Is glucose storage in human.  </a:t>
            </a:r>
          </a:p>
          <a:p>
            <a:pPr>
              <a:buFont typeface="Wingdings" pitchFamily="2" charset="2"/>
              <a:buChar char="Ø"/>
            </a:pPr>
            <a:r>
              <a:rPr lang="en-GB" sz="2400" dirty="0" smtClean="0">
                <a:latin typeface="Times New Roman" pitchFamily="18" charset="0"/>
                <a:cs typeface="Times New Roman" pitchFamily="18" charset="0"/>
              </a:rPr>
              <a:t>is branched structure linked by </a:t>
            </a:r>
            <a:r>
              <a:rPr lang="el-GR" sz="2400" dirty="0" smtClean="0">
                <a:latin typeface="Times New Roman" pitchFamily="18" charset="0"/>
                <a:cs typeface="Times New Roman" pitchFamily="18" charset="0"/>
              </a:rPr>
              <a:t>α-1,4-</a:t>
            </a:r>
            <a:r>
              <a:rPr lang="en-GB" sz="2400" dirty="0" smtClean="0">
                <a:latin typeface="Times New Roman" pitchFamily="18" charset="0"/>
                <a:cs typeface="Times New Roman" pitchFamily="18" charset="0"/>
              </a:rPr>
              <a:t>or </a:t>
            </a:r>
            <a:r>
              <a:rPr lang="el-GR" sz="2400" dirty="0" smtClean="0">
                <a:latin typeface="Times New Roman" pitchFamily="18" charset="0"/>
                <a:cs typeface="Times New Roman" pitchFamily="18" charset="0"/>
              </a:rPr>
              <a:t>β-1,</a:t>
            </a:r>
            <a:r>
              <a:rPr lang="en-GB" sz="2400" dirty="0" smtClean="0">
                <a:latin typeface="Times New Roman" pitchFamily="18" charset="0"/>
                <a:cs typeface="Times New Roman" pitchFamily="18" charset="0"/>
              </a:rPr>
              <a:t>6</a:t>
            </a:r>
            <a:r>
              <a:rPr lang="el-GR" sz="2400" dirty="0" smtClean="0">
                <a:latin typeface="Times New Roman" pitchFamily="18" charset="0"/>
                <a:cs typeface="Times New Roman" pitchFamily="18" charset="0"/>
              </a:rPr>
              <a:t>-</a:t>
            </a:r>
            <a:r>
              <a:rPr lang="en-GB" sz="2400" dirty="0" smtClean="0">
                <a:latin typeface="Times New Roman" pitchFamily="18" charset="0"/>
                <a:cs typeface="Times New Roman" pitchFamily="18" charset="0"/>
              </a:rPr>
              <a:t>glycoside</a:t>
            </a:r>
            <a:endParaRPr lang="en-GB" sz="2400" dirty="0">
              <a:latin typeface="Times New Roman" pitchFamily="18" charset="0"/>
              <a:cs typeface="Times New Roman" pitchFamily="18" charset="0"/>
            </a:endParaRPr>
          </a:p>
        </p:txBody>
      </p:sp>
      <p:sp>
        <p:nvSpPr>
          <p:cNvPr id="10" name="Down Arrow 9"/>
          <p:cNvSpPr/>
          <p:nvPr/>
        </p:nvSpPr>
        <p:spPr>
          <a:xfrm>
            <a:off x="2411760" y="2420888"/>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Down Arrow 10"/>
          <p:cNvSpPr/>
          <p:nvPr/>
        </p:nvSpPr>
        <p:spPr>
          <a:xfrm>
            <a:off x="4572000" y="2492896"/>
            <a:ext cx="360040"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Down Arrow 11"/>
          <p:cNvSpPr/>
          <p:nvPr/>
        </p:nvSpPr>
        <p:spPr>
          <a:xfrm>
            <a:off x="6444208" y="2420888"/>
            <a:ext cx="216024"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
            </a:r>
            <a:br>
              <a:rPr lang="en-GB" dirty="0" smtClean="0"/>
            </a:br>
            <a:r>
              <a:rPr lang="en-GB" dirty="0" smtClean="0"/>
              <a:t/>
            </a:r>
            <a:br>
              <a:rPr lang="en-GB" dirty="0" smtClean="0"/>
            </a:br>
            <a:r>
              <a:rPr lang="en-GB" sz="3100" b="1" dirty="0" smtClean="0">
                <a:latin typeface="Times New Roman" pitchFamily="18" charset="0"/>
                <a:cs typeface="Times New Roman" pitchFamily="18" charset="0"/>
              </a:rPr>
              <a:t>3. Proteins</a:t>
            </a:r>
            <a:r>
              <a:rPr lang="en-GB" dirty="0" smtClean="0"/>
              <a:t/>
            </a:r>
            <a:br>
              <a:rPr lang="en-GB" dirty="0" smtClean="0"/>
            </a:br>
            <a:r>
              <a:rPr lang="en-GB" dirty="0" smtClean="0"/>
              <a:t/>
            </a:r>
            <a:br>
              <a:rPr lang="en-GB" dirty="0" smtClean="0"/>
            </a:br>
            <a:r>
              <a:rPr lang="en-GB" dirty="0" smtClean="0"/>
              <a:t> </a:t>
            </a:r>
            <a:endParaRPr lang="en-GB" dirty="0"/>
          </a:p>
        </p:txBody>
      </p:sp>
      <p:sp>
        <p:nvSpPr>
          <p:cNvPr id="3" name="Content Placeholder 2"/>
          <p:cNvSpPr>
            <a:spLocks noGrp="1"/>
          </p:cNvSpPr>
          <p:nvPr>
            <p:ph idx="1"/>
          </p:nvPr>
        </p:nvSpPr>
        <p:spPr>
          <a:xfrm>
            <a:off x="251520" y="764704"/>
            <a:ext cx="8640960" cy="6264696"/>
          </a:xfrm>
        </p:spPr>
        <p:txBody>
          <a:bodyPr>
            <a:normAutofit fontScale="85000" lnSpcReduction="20000"/>
          </a:bodyPr>
          <a:lstStyle/>
          <a:p>
            <a:pPr>
              <a:buFont typeface="Wingdings" pitchFamily="2" charset="2"/>
              <a:buChar char="v"/>
            </a:pPr>
            <a:r>
              <a:rPr lang="en-GB" sz="3100" dirty="0" smtClean="0">
                <a:latin typeface="Times New Roman" pitchFamily="18" charset="0"/>
                <a:cs typeface="Times New Roman" pitchFamily="18" charset="0"/>
              </a:rPr>
              <a:t>The name protein comes from the Greek word “</a:t>
            </a:r>
            <a:r>
              <a:rPr lang="en-GB" sz="3100" dirty="0" err="1" smtClean="0">
                <a:latin typeface="Times New Roman" pitchFamily="18" charset="0"/>
                <a:cs typeface="Times New Roman" pitchFamily="18" charset="0"/>
              </a:rPr>
              <a:t>proteios</a:t>
            </a:r>
            <a:r>
              <a:rPr lang="en-GB" sz="3100" dirty="0" smtClean="0">
                <a:latin typeface="Times New Roman" pitchFamily="18" charset="0"/>
                <a:cs typeface="Times New Roman" pitchFamily="18" charset="0"/>
              </a:rPr>
              <a:t>” which means “primary”.</a:t>
            </a:r>
          </a:p>
          <a:p>
            <a:pPr>
              <a:buFont typeface="Wingdings" pitchFamily="2" charset="2"/>
              <a:buChar char="v"/>
            </a:pPr>
            <a:r>
              <a:rPr lang="en-GB" sz="3100" dirty="0" smtClean="0">
                <a:latin typeface="Times New Roman" pitchFamily="18" charset="0"/>
                <a:cs typeface="Times New Roman" pitchFamily="18" charset="0"/>
              </a:rPr>
              <a:t>All proteins contain carbon, hydrogen, oxygen and nitrogen. Many proteins also contain sulphur.</a:t>
            </a:r>
          </a:p>
          <a:p>
            <a:pPr>
              <a:buFont typeface="Wingdings" pitchFamily="2" charset="2"/>
              <a:buChar char="v"/>
            </a:pPr>
            <a:r>
              <a:rPr lang="en-GB" sz="3100" dirty="0" smtClean="0">
                <a:latin typeface="Times New Roman" pitchFamily="18" charset="0"/>
                <a:cs typeface="Times New Roman" pitchFamily="18" charset="0"/>
              </a:rPr>
              <a:t>Proteins are made by the polymerization of the twenty naturally occurring amino acids.</a:t>
            </a:r>
          </a:p>
          <a:p>
            <a:pPr>
              <a:buFont typeface="Wingdings" pitchFamily="2" charset="2"/>
              <a:buChar char="v"/>
            </a:pPr>
            <a:r>
              <a:rPr lang="en-GB" sz="3100" dirty="0" smtClean="0">
                <a:latin typeface="Times New Roman" pitchFamily="18" charset="0"/>
                <a:cs typeface="Times New Roman" pitchFamily="18" charset="0"/>
              </a:rPr>
              <a:t>All amino acid of proteins contain </a:t>
            </a:r>
            <a:r>
              <a:rPr lang="el-GR" sz="3100" dirty="0" smtClean="0">
                <a:latin typeface="Times New Roman" pitchFamily="18" charset="0"/>
                <a:cs typeface="Times New Roman" pitchFamily="18" charset="0"/>
              </a:rPr>
              <a:t>α-</a:t>
            </a:r>
            <a:r>
              <a:rPr lang="en-GB" sz="3100" dirty="0" smtClean="0">
                <a:latin typeface="Times New Roman" pitchFamily="18" charset="0"/>
                <a:cs typeface="Times New Roman" pitchFamily="18" charset="0"/>
              </a:rPr>
              <a:t>amino acids.</a:t>
            </a:r>
          </a:p>
          <a:p>
            <a:pPr>
              <a:buFont typeface="Wingdings" pitchFamily="2" charset="2"/>
              <a:buChar char="v"/>
            </a:pPr>
            <a:endParaRPr lang="en-GB" dirty="0" smtClean="0"/>
          </a:p>
          <a:p>
            <a:pPr>
              <a:buFont typeface="Wingdings" pitchFamily="2" charset="2"/>
              <a:buChar char="v"/>
            </a:pPr>
            <a:endParaRPr lang="en-GB" dirty="0" smtClean="0"/>
          </a:p>
          <a:p>
            <a:pPr>
              <a:buFont typeface="Wingdings" pitchFamily="2" charset="2"/>
              <a:buChar char="v"/>
            </a:pPr>
            <a:endParaRPr lang="en-GB" dirty="0" smtClean="0"/>
          </a:p>
          <a:p>
            <a:pPr>
              <a:buFont typeface="Wingdings" pitchFamily="2" charset="2"/>
              <a:buChar char="v"/>
            </a:pPr>
            <a:endParaRPr lang="en-GB" dirty="0" smtClean="0"/>
          </a:p>
          <a:p>
            <a:pPr>
              <a:buFont typeface="Wingdings" pitchFamily="2" charset="2"/>
              <a:buChar char="v"/>
            </a:pPr>
            <a:endParaRPr lang="en-GB" dirty="0" smtClean="0"/>
          </a:p>
          <a:p>
            <a:pPr>
              <a:buFont typeface="Wingdings" pitchFamily="2" charset="2"/>
              <a:buChar char="v"/>
            </a:pPr>
            <a:r>
              <a:rPr lang="en-GB" sz="2800" dirty="0" smtClean="0">
                <a:latin typeface="Times New Roman" pitchFamily="18" charset="0"/>
                <a:cs typeface="Times New Roman" pitchFamily="18" charset="0"/>
              </a:rPr>
              <a:t>Based on the side chain polarity, amino acids can be grouped into four categories:</a:t>
            </a:r>
            <a:br>
              <a:rPr lang="en-GB" sz="2800" dirty="0" smtClean="0">
                <a:latin typeface="Times New Roman" pitchFamily="18" charset="0"/>
                <a:cs typeface="Times New Roman" pitchFamily="18" charset="0"/>
              </a:rPr>
            </a:br>
            <a:r>
              <a:rPr lang="en-GB" dirty="0" smtClean="0"/>
              <a:t/>
            </a:r>
            <a:br>
              <a:rPr lang="en-GB" dirty="0" smtClean="0"/>
            </a:br>
            <a:endParaRPr lang="en-GB" dirty="0"/>
          </a:p>
        </p:txBody>
      </p:sp>
      <p:sp>
        <p:nvSpPr>
          <p:cNvPr id="5" name="Slide Number Placeholder 4"/>
          <p:cNvSpPr>
            <a:spLocks noGrp="1"/>
          </p:cNvSpPr>
          <p:nvPr>
            <p:ph type="sldNum" sz="quarter" idx="12"/>
          </p:nvPr>
        </p:nvSpPr>
        <p:spPr/>
        <p:txBody>
          <a:bodyPr/>
          <a:lstStyle/>
          <a:p>
            <a:fld id="{31ABD237-3FAC-443A-B076-16E35A43F273}" type="slidenum">
              <a:rPr lang="en-GB" smtClean="0"/>
              <a:pPr/>
              <a:t>19</a:t>
            </a:fld>
            <a:endParaRPr lang="en-GB"/>
          </a:p>
        </p:txBody>
      </p:sp>
      <p:pic>
        <p:nvPicPr>
          <p:cNvPr id="6" name="Picture 2"/>
          <p:cNvPicPr>
            <a:picLocks noChangeAspect="1" noChangeArrowheads="1"/>
          </p:cNvPicPr>
          <p:nvPr/>
        </p:nvPicPr>
        <p:blipFill>
          <a:blip r:embed="rId2" cstate="print"/>
          <a:srcRect/>
          <a:stretch>
            <a:fillRect/>
          </a:stretch>
        </p:blipFill>
        <p:spPr bwMode="auto">
          <a:xfrm>
            <a:off x="1187624" y="3356992"/>
            <a:ext cx="6192688" cy="1872208"/>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06090"/>
          </a:xfrm>
        </p:spPr>
        <p:txBody>
          <a:bodyPr>
            <a:normAutofit/>
          </a:bodyPr>
          <a:lstStyle/>
          <a:p>
            <a:r>
              <a:rPr lang="en-GB" sz="3200" dirty="0" smtClean="0">
                <a:latin typeface="Times New Roman" pitchFamily="18" charset="0"/>
                <a:cs typeface="Times New Roman" pitchFamily="18" charset="0"/>
              </a:rPr>
              <a:t>Polymers</a:t>
            </a:r>
            <a:endParaRPr lang="en-GB"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20688"/>
            <a:ext cx="8229600" cy="5472608"/>
          </a:xfrm>
        </p:spPr>
        <p:txBody>
          <a:bodyPr>
            <a:noAutofit/>
          </a:bodyPr>
          <a:lstStyle/>
          <a:p>
            <a:pPr>
              <a:buNone/>
            </a:pPr>
            <a:r>
              <a:rPr lang="en-GB" sz="2400" b="1" u="sng" dirty="0">
                <a:latin typeface="Times New Roman" pitchFamily="18" charset="0"/>
                <a:cs typeface="Times New Roman" pitchFamily="18" charset="0"/>
              </a:rPr>
              <a:t>Polymers </a:t>
            </a:r>
            <a:endParaRPr lang="en-GB" sz="2400" dirty="0">
              <a:latin typeface="Times New Roman" pitchFamily="18" charset="0"/>
              <a:cs typeface="Times New Roman" pitchFamily="18" charset="0"/>
            </a:endParaRPr>
          </a:p>
          <a:p>
            <a:pPr lvl="0">
              <a:buFont typeface="Wingdings" pitchFamily="2" charset="2"/>
              <a:buChar char="Ø"/>
            </a:pPr>
            <a:r>
              <a:rPr lang="en-GB" sz="2400" dirty="0">
                <a:latin typeface="Times New Roman" pitchFamily="18" charset="0"/>
                <a:cs typeface="Times New Roman" pitchFamily="18" charset="0"/>
              </a:rPr>
              <a:t>are macro (large) molecules made from smaller repeating units called monomers. </a:t>
            </a:r>
          </a:p>
          <a:p>
            <a:pPr lvl="0">
              <a:buFont typeface="Wingdings" pitchFamily="2" charset="2"/>
              <a:buChar char="Ø"/>
            </a:pPr>
            <a:r>
              <a:rPr lang="en-GB" sz="2400" dirty="0" smtClean="0">
                <a:latin typeface="Times New Roman" pitchFamily="18" charset="0"/>
                <a:cs typeface="Times New Roman" pitchFamily="18" charset="0"/>
              </a:rPr>
              <a:t>Have               hybrid </a:t>
            </a:r>
            <a:r>
              <a:rPr lang="en-GB" sz="2400" dirty="0">
                <a:latin typeface="Times New Roman" pitchFamily="18" charset="0"/>
                <a:cs typeface="Times New Roman" pitchFamily="18" charset="0"/>
              </a:rPr>
              <a:t>form.</a:t>
            </a:r>
          </a:p>
          <a:p>
            <a:pPr>
              <a:buNone/>
            </a:pPr>
            <a:r>
              <a:rPr lang="en-GB" sz="2400" b="1" u="sng" dirty="0">
                <a:latin typeface="Times New Roman" pitchFamily="18" charset="0"/>
                <a:cs typeface="Times New Roman" pitchFamily="18" charset="0"/>
              </a:rPr>
              <a:t>Monomers</a:t>
            </a: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:-are </a:t>
            </a:r>
            <a:endParaRPr lang="en-GB" sz="2400" dirty="0">
              <a:latin typeface="Times New Roman" pitchFamily="18" charset="0"/>
              <a:cs typeface="Times New Roman" pitchFamily="18" charset="0"/>
            </a:endParaRPr>
          </a:p>
          <a:p>
            <a:pPr lvl="0">
              <a:buFont typeface="Wingdings" pitchFamily="2" charset="2"/>
              <a:buChar char="Ø"/>
            </a:pPr>
            <a:r>
              <a:rPr lang="en-GB" sz="2400" dirty="0">
                <a:latin typeface="Times New Roman" pitchFamily="18" charset="0"/>
                <a:cs typeface="Times New Roman" pitchFamily="18" charset="0"/>
              </a:rPr>
              <a:t>the building blocks of polymers, </a:t>
            </a:r>
          </a:p>
          <a:p>
            <a:pPr lvl="0">
              <a:buFont typeface="Wingdings" pitchFamily="2" charset="2"/>
              <a:buChar char="Ø"/>
            </a:pPr>
            <a:r>
              <a:rPr lang="en-GB" sz="2400" dirty="0">
                <a:latin typeface="Times New Roman" pitchFamily="18" charset="0"/>
                <a:cs typeface="Times New Roman" pitchFamily="18" charset="0"/>
              </a:rPr>
              <a:t>more reactive than polymers, </a:t>
            </a:r>
          </a:p>
          <a:p>
            <a:pPr lvl="0">
              <a:buFont typeface="Wingdings" pitchFamily="2" charset="2"/>
              <a:buChar char="Ø"/>
            </a:pPr>
            <a:r>
              <a:rPr lang="en-GB" sz="2400" dirty="0">
                <a:latin typeface="Times New Roman" pitchFamily="18" charset="0"/>
                <a:cs typeface="Times New Roman" pitchFamily="18" charset="0"/>
              </a:rPr>
              <a:t>multiple bond </a:t>
            </a:r>
            <a:r>
              <a:rPr lang="en-GB" sz="2400" dirty="0" smtClean="0">
                <a:latin typeface="Times New Roman" pitchFamily="18" charset="0"/>
                <a:cs typeface="Times New Roman" pitchFamily="18" charset="0"/>
              </a:rPr>
              <a:t>(                                     )consistent </a:t>
            </a:r>
            <a:r>
              <a:rPr lang="en-GB" sz="2400" dirty="0">
                <a:latin typeface="Times New Roman" pitchFamily="18" charset="0"/>
                <a:cs typeface="Times New Roman" pitchFamily="18" charset="0"/>
              </a:rPr>
              <a:t>molecules or </a:t>
            </a:r>
            <a:r>
              <a:rPr lang="en-GB" sz="2400" dirty="0" err="1">
                <a:latin typeface="Times New Roman" pitchFamily="18" charset="0"/>
                <a:cs typeface="Times New Roman" pitchFamily="18" charset="0"/>
              </a:rPr>
              <a:t>bifunction</a:t>
            </a:r>
            <a:r>
              <a:rPr lang="en-GB" sz="2400" dirty="0">
                <a:latin typeface="Times New Roman" pitchFamily="18" charset="0"/>
                <a:cs typeface="Times New Roman" pitchFamily="18" charset="0"/>
              </a:rPr>
              <a:t> molecules.</a:t>
            </a:r>
          </a:p>
          <a:p>
            <a:pPr lvl="0">
              <a:buFont typeface="Wingdings" pitchFamily="2" charset="2"/>
              <a:buChar char="v"/>
            </a:pPr>
            <a:r>
              <a:rPr lang="en-GB" sz="2400" dirty="0" smtClean="0">
                <a:latin typeface="Times New Roman" pitchFamily="18" charset="0"/>
                <a:cs typeface="Times New Roman" pitchFamily="18" charset="0"/>
              </a:rPr>
              <a:t>Polymers based </a:t>
            </a:r>
            <a:r>
              <a:rPr lang="en-GB" sz="2400" dirty="0">
                <a:latin typeface="Times New Roman" pitchFamily="18" charset="0"/>
                <a:cs typeface="Times New Roman" pitchFamily="18" charset="0"/>
              </a:rPr>
              <a:t>on type of monomer used to </a:t>
            </a:r>
            <a:r>
              <a:rPr lang="en-GB" sz="2400" dirty="0" smtClean="0">
                <a:latin typeface="Times New Roman" pitchFamily="18" charset="0"/>
                <a:cs typeface="Times New Roman" pitchFamily="18" charset="0"/>
              </a:rPr>
              <a:t>polymerization </a:t>
            </a:r>
            <a:r>
              <a:rPr lang="en-GB" sz="2400" dirty="0">
                <a:latin typeface="Times New Roman" pitchFamily="18" charset="0"/>
                <a:cs typeface="Times New Roman" pitchFamily="18" charset="0"/>
              </a:rPr>
              <a:t>classified into:-                              </a:t>
            </a:r>
          </a:p>
          <a:p>
            <a:pPr lvl="2">
              <a:buFont typeface="Wingdings" pitchFamily="2" charset="2"/>
              <a:buChar char="ü"/>
            </a:pPr>
            <a:r>
              <a:rPr lang="en-GB" dirty="0" err="1" smtClean="0">
                <a:latin typeface="Times New Roman" pitchFamily="18" charset="0"/>
                <a:cs typeface="Times New Roman" pitchFamily="18" charset="0"/>
              </a:rPr>
              <a:t>Homopolyerms</a:t>
            </a:r>
            <a:r>
              <a:rPr lang="en-GB" dirty="0" smtClean="0">
                <a:latin typeface="Times New Roman" pitchFamily="18" charset="0"/>
                <a:cs typeface="Times New Roman" pitchFamily="18" charset="0"/>
              </a:rPr>
              <a:t>, </a:t>
            </a:r>
          </a:p>
          <a:p>
            <a:pPr lvl="2">
              <a:buFont typeface="Wingdings" pitchFamily="2" charset="2"/>
              <a:buChar char="ü"/>
            </a:pPr>
            <a:r>
              <a:rPr lang="en-GB" dirty="0" err="1" smtClean="0">
                <a:latin typeface="Times New Roman" pitchFamily="18" charset="0"/>
                <a:cs typeface="Times New Roman" pitchFamily="18" charset="0"/>
              </a:rPr>
              <a:t>Coploymers</a:t>
            </a:r>
            <a:r>
              <a:rPr lang="en-GB" dirty="0" smtClean="0">
                <a:latin typeface="Times New Roman" pitchFamily="18" charset="0"/>
                <a:cs typeface="Times New Roman" pitchFamily="18" charset="0"/>
              </a:rPr>
              <a:t>, </a:t>
            </a:r>
          </a:p>
          <a:p>
            <a:pPr lvl="2">
              <a:buFont typeface="Wingdings" pitchFamily="2" charset="2"/>
              <a:buChar char="ü"/>
            </a:pPr>
            <a:r>
              <a:rPr lang="en-GB" dirty="0" err="1" smtClean="0">
                <a:latin typeface="Times New Roman" pitchFamily="18" charset="0"/>
                <a:cs typeface="Times New Roman" pitchFamily="18" charset="0"/>
              </a:rPr>
              <a:t>Terpolymers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p:txBody>
      </p:sp>
      <p:sp>
        <p:nvSpPr>
          <p:cNvPr id="8" name="Slide Number Placeholder 7"/>
          <p:cNvSpPr>
            <a:spLocks noGrp="1"/>
          </p:cNvSpPr>
          <p:nvPr>
            <p:ph type="sldNum" sz="quarter" idx="12"/>
          </p:nvPr>
        </p:nvSpPr>
        <p:spPr/>
        <p:txBody>
          <a:bodyPr/>
          <a:lstStyle/>
          <a:p>
            <a:fld id="{31ABD237-3FAC-443A-B076-16E35A43F273}" type="slidenum">
              <a:rPr lang="en-GB" smtClean="0"/>
              <a:pPr/>
              <a:t>2</a:t>
            </a:fld>
            <a:endParaRPr lang="en-GB"/>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20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19672" y="1988840"/>
            <a:ext cx="969640" cy="288032"/>
          </a:xfrm>
          <a:prstGeom prst="rect">
            <a:avLst/>
          </a:prstGeom>
          <a:noFill/>
        </p:spPr>
      </p:pic>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pic>
        <p:nvPicPr>
          <p:cNvPr id="205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843808" y="3717032"/>
            <a:ext cx="2736304" cy="360040"/>
          </a:xfrm>
          <a:prstGeom prst="rect">
            <a:avLst/>
          </a:prstGeom>
          <a:noFill/>
        </p:spPr>
      </p:pic>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graphicFrame>
        <p:nvGraphicFramePr>
          <p:cNvPr id="8" name="Content Placeholder 7"/>
          <p:cNvGraphicFramePr>
            <a:graphicFrameLocks noGrp="1"/>
          </p:cNvGraphicFramePr>
          <p:nvPr>
            <p:ph idx="1"/>
          </p:nvPr>
        </p:nvGraphicFramePr>
        <p:xfrm>
          <a:off x="457200" y="836613"/>
          <a:ext cx="8363272" cy="5059680"/>
        </p:xfrm>
        <a:graphic>
          <a:graphicData uri="http://schemas.openxmlformats.org/drawingml/2006/table">
            <a:tbl>
              <a:tblPr firstRow="1" bandRow="1">
                <a:tableStyleId>{5C22544A-7EE6-4342-B048-85BDC9FD1C3A}</a:tableStyleId>
              </a:tblPr>
              <a:tblGrid>
                <a:gridCol w="2090818"/>
                <a:gridCol w="2090818"/>
                <a:gridCol w="2090818"/>
                <a:gridCol w="2090818"/>
              </a:tblGrid>
              <a:tr h="1249755">
                <a:tc>
                  <a:txBody>
                    <a:bodyPr/>
                    <a:lstStyle/>
                    <a:p>
                      <a:r>
                        <a:rPr lang="en-GB" sz="2000" b="1" i="0" kern="1200" dirty="0" err="1" smtClean="0">
                          <a:solidFill>
                            <a:schemeClr val="lt1"/>
                          </a:solidFill>
                          <a:latin typeface="Times New Roman" pitchFamily="18" charset="0"/>
                          <a:ea typeface="+mn-ea"/>
                          <a:cs typeface="Times New Roman" pitchFamily="18" charset="0"/>
                        </a:rPr>
                        <a:t>Nonpolar</a:t>
                      </a:r>
                      <a:r>
                        <a:rPr lang="en-GB" sz="2000" b="1" i="0" kern="1200" dirty="0" smtClean="0">
                          <a:solidFill>
                            <a:schemeClr val="lt1"/>
                          </a:solidFill>
                          <a:latin typeface="Times New Roman" pitchFamily="18" charset="0"/>
                          <a:ea typeface="+mn-ea"/>
                          <a:cs typeface="Times New Roman" pitchFamily="18" charset="0"/>
                        </a:rPr>
                        <a:t> amino acids;</a:t>
                      </a:r>
                      <a:br>
                        <a:rPr lang="en-GB" sz="2000" b="1" i="0" kern="1200" dirty="0" smtClean="0">
                          <a:solidFill>
                            <a:schemeClr val="lt1"/>
                          </a:solidFill>
                          <a:latin typeface="Times New Roman" pitchFamily="18" charset="0"/>
                          <a:ea typeface="+mn-ea"/>
                          <a:cs typeface="Times New Roman" pitchFamily="18" charset="0"/>
                        </a:rPr>
                      </a:br>
                      <a:r>
                        <a:rPr lang="en-GB" sz="2000" b="1" i="0" kern="1200" dirty="0" smtClean="0">
                          <a:solidFill>
                            <a:schemeClr val="lt1"/>
                          </a:solidFill>
                          <a:latin typeface="Times New Roman" pitchFamily="18" charset="0"/>
                          <a:ea typeface="+mn-ea"/>
                          <a:cs typeface="Times New Roman" pitchFamily="18" charset="0"/>
                        </a:rPr>
                        <a:t/>
                      </a:r>
                      <a:br>
                        <a:rPr lang="en-GB" sz="2000" b="1" i="0" kern="1200" dirty="0" smtClean="0">
                          <a:solidFill>
                            <a:schemeClr val="lt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r>
                        <a:rPr lang="en-GB" sz="2000" b="1" i="0" kern="1200" dirty="0" smtClean="0">
                          <a:solidFill>
                            <a:schemeClr val="lt1"/>
                          </a:solidFill>
                          <a:latin typeface="Times New Roman" pitchFamily="18" charset="0"/>
                          <a:ea typeface="+mn-ea"/>
                          <a:cs typeface="Times New Roman" pitchFamily="18" charset="0"/>
                        </a:rPr>
                        <a:t>Polar neutral amino acids;</a:t>
                      </a:r>
                      <a:br>
                        <a:rPr lang="en-GB" sz="2000" b="1" i="0" kern="1200" dirty="0" smtClean="0">
                          <a:solidFill>
                            <a:schemeClr val="lt1"/>
                          </a:solidFill>
                          <a:latin typeface="Times New Roman" pitchFamily="18" charset="0"/>
                          <a:ea typeface="+mn-ea"/>
                          <a:cs typeface="Times New Roman" pitchFamily="18" charset="0"/>
                        </a:rPr>
                      </a:br>
                      <a:r>
                        <a:rPr lang="en-GB" sz="2000" b="1" i="0" kern="1200" dirty="0" smtClean="0">
                          <a:solidFill>
                            <a:schemeClr val="lt1"/>
                          </a:solidFill>
                          <a:latin typeface="Times New Roman" pitchFamily="18" charset="0"/>
                          <a:ea typeface="+mn-ea"/>
                          <a:cs typeface="Times New Roman" pitchFamily="18" charset="0"/>
                        </a:rPr>
                        <a:t/>
                      </a:r>
                      <a:br>
                        <a:rPr lang="en-GB" sz="2000" b="1" i="0" kern="1200" dirty="0" smtClean="0">
                          <a:solidFill>
                            <a:schemeClr val="lt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r>
                        <a:rPr lang="en-GB" sz="2000" b="1" i="0" kern="1200" dirty="0" smtClean="0">
                          <a:solidFill>
                            <a:schemeClr val="lt1"/>
                          </a:solidFill>
                          <a:latin typeface="Times New Roman" pitchFamily="18" charset="0"/>
                          <a:ea typeface="+mn-ea"/>
                          <a:cs typeface="Times New Roman" pitchFamily="18" charset="0"/>
                        </a:rPr>
                        <a:t>Polar acidic amino acids</a:t>
                      </a:r>
                      <a:br>
                        <a:rPr lang="en-GB" sz="2000" b="1" i="0" kern="1200" dirty="0" smtClean="0">
                          <a:solidFill>
                            <a:schemeClr val="lt1"/>
                          </a:solidFill>
                          <a:latin typeface="Times New Roman" pitchFamily="18" charset="0"/>
                          <a:ea typeface="+mn-ea"/>
                          <a:cs typeface="Times New Roman" pitchFamily="18" charset="0"/>
                        </a:rPr>
                      </a:br>
                      <a:r>
                        <a:rPr lang="en-GB" sz="2000" b="1" i="0" kern="1200" dirty="0" smtClean="0">
                          <a:solidFill>
                            <a:schemeClr val="lt1"/>
                          </a:solidFill>
                          <a:latin typeface="Times New Roman" pitchFamily="18" charset="0"/>
                          <a:ea typeface="+mn-ea"/>
                          <a:cs typeface="Times New Roman" pitchFamily="18" charset="0"/>
                        </a:rPr>
                        <a:t/>
                      </a:r>
                      <a:br>
                        <a:rPr lang="en-GB" sz="2000" b="1" i="0" kern="1200" dirty="0" smtClean="0">
                          <a:solidFill>
                            <a:schemeClr val="lt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r>
                        <a:rPr lang="en-GB" sz="2000" b="1" i="0" kern="1200" dirty="0" smtClean="0">
                          <a:solidFill>
                            <a:schemeClr val="lt1"/>
                          </a:solidFill>
                          <a:latin typeface="Times New Roman" pitchFamily="18" charset="0"/>
                          <a:ea typeface="+mn-ea"/>
                          <a:cs typeface="Times New Roman" pitchFamily="18" charset="0"/>
                        </a:rPr>
                        <a:t>Polar basic amino acids</a:t>
                      </a:r>
                      <a:br>
                        <a:rPr lang="en-GB" sz="2000" b="1" i="0" kern="1200" dirty="0" smtClean="0">
                          <a:solidFill>
                            <a:schemeClr val="lt1"/>
                          </a:solidFill>
                          <a:latin typeface="Times New Roman" pitchFamily="18" charset="0"/>
                          <a:ea typeface="+mn-ea"/>
                          <a:cs typeface="Times New Roman" pitchFamily="18" charset="0"/>
                        </a:rPr>
                      </a:br>
                      <a:r>
                        <a:rPr lang="en-GB" sz="2000" b="1" i="0" kern="1200" dirty="0" smtClean="0">
                          <a:solidFill>
                            <a:schemeClr val="lt1"/>
                          </a:solidFill>
                          <a:latin typeface="Times New Roman" pitchFamily="18" charset="0"/>
                          <a:ea typeface="+mn-ea"/>
                          <a:cs typeface="Times New Roman" pitchFamily="18" charset="0"/>
                        </a:rPr>
                        <a:t/>
                      </a:r>
                      <a:br>
                        <a:rPr lang="en-GB" sz="2000" b="1" i="0" kern="1200" dirty="0" smtClean="0">
                          <a:solidFill>
                            <a:schemeClr val="lt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r>
              <a:tr h="3574880">
                <a:tc>
                  <a:txBody>
                    <a:bodyPr/>
                    <a:lstStyle/>
                    <a:p>
                      <a:pPr>
                        <a:buFont typeface="Wingdings" pitchFamily="2" charset="2"/>
                        <a:buChar char="q"/>
                      </a:pPr>
                      <a:r>
                        <a:rPr lang="en-GB" sz="2000" i="0" kern="1200" dirty="0" smtClean="0">
                          <a:solidFill>
                            <a:schemeClr val="dk1"/>
                          </a:solidFill>
                          <a:latin typeface="Times New Roman" pitchFamily="18" charset="0"/>
                          <a:ea typeface="+mn-ea"/>
                          <a:cs typeface="Times New Roman" pitchFamily="18" charset="0"/>
                        </a:rPr>
                        <a:t>contain one amino group, one carboxyl group, and a non-polar</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side chain.</a:t>
                      </a:r>
                    </a:p>
                    <a:p>
                      <a:pPr>
                        <a:buFont typeface="Wingdings" pitchFamily="2" charset="2"/>
                        <a:buChar char="q"/>
                      </a:pPr>
                      <a:r>
                        <a:rPr lang="en-GB" sz="2000" i="0" kern="1200" dirty="0" smtClean="0">
                          <a:solidFill>
                            <a:schemeClr val="dk1"/>
                          </a:solidFill>
                          <a:latin typeface="Times New Roman" pitchFamily="18" charset="0"/>
                          <a:ea typeface="+mn-ea"/>
                          <a:cs typeface="Times New Roman" pitchFamily="18" charset="0"/>
                        </a:rPr>
                        <a:t> R-side alkyl-group (non-polar=</a:t>
                      </a:r>
                      <a:r>
                        <a:rPr lang="en-GB" sz="2000" i="0" kern="1200" baseline="0" dirty="0" smtClean="0">
                          <a:solidFill>
                            <a:schemeClr val="dk1"/>
                          </a:solidFill>
                          <a:latin typeface="Times New Roman" pitchFamily="18" charset="0"/>
                          <a:ea typeface="+mn-ea"/>
                          <a:cs typeface="Times New Roman" pitchFamily="18" charset="0"/>
                        </a:rPr>
                        <a:t> water-fearing or hydrophobic)</a:t>
                      </a: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pPr>
                        <a:buFont typeface="Wingdings" pitchFamily="2" charset="2"/>
                        <a:buChar char="v"/>
                      </a:pPr>
                      <a:r>
                        <a:rPr lang="en-GB" sz="2000" i="0" kern="1200" dirty="0" smtClean="0">
                          <a:solidFill>
                            <a:schemeClr val="dk1"/>
                          </a:solidFill>
                          <a:latin typeface="Times New Roman" pitchFamily="18" charset="0"/>
                          <a:ea typeface="+mn-ea"/>
                          <a:cs typeface="Times New Roman" pitchFamily="18" charset="0"/>
                        </a:rPr>
                        <a:t>contain one amino group, one carboxyl group, and a side</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chain that is polar but neutral. </a:t>
                      </a:r>
                    </a:p>
                    <a:p>
                      <a:pPr>
                        <a:buFont typeface="Wingdings" pitchFamily="2" charset="2"/>
                        <a:buChar char="v"/>
                      </a:pPr>
                      <a:r>
                        <a:rPr lang="en-GB" sz="2000" i="0" kern="1200" dirty="0" smtClean="0">
                          <a:solidFill>
                            <a:schemeClr val="dk1"/>
                          </a:solidFill>
                          <a:latin typeface="Times New Roman" pitchFamily="18" charset="0"/>
                          <a:ea typeface="+mn-ea"/>
                          <a:cs typeface="Times New Roman" pitchFamily="18" charset="0"/>
                        </a:rPr>
                        <a:t>R-side</a:t>
                      </a:r>
                      <a:r>
                        <a:rPr lang="en-GB" sz="2000" i="0" kern="1200" baseline="0" dirty="0" smtClean="0">
                          <a:solidFill>
                            <a:schemeClr val="dk1"/>
                          </a:solidFill>
                          <a:latin typeface="Times New Roman" pitchFamily="18" charset="0"/>
                          <a:ea typeface="+mn-ea"/>
                          <a:cs typeface="Times New Roman" pitchFamily="18" charset="0"/>
                        </a:rPr>
                        <a:t> hydroxyl-group, SH-group, -CONH</a:t>
                      </a:r>
                      <a:r>
                        <a:rPr lang="en-GB" sz="2000" i="0" kern="1200" baseline="-25000" dirty="0" smtClean="0">
                          <a:solidFill>
                            <a:schemeClr val="dk1"/>
                          </a:solidFill>
                          <a:latin typeface="Times New Roman" pitchFamily="18" charset="0"/>
                          <a:ea typeface="+mn-ea"/>
                          <a:cs typeface="Times New Roman" pitchFamily="18" charset="0"/>
                        </a:rPr>
                        <a:t>2</a:t>
                      </a: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pPr>
                        <a:buFont typeface="Wingdings" pitchFamily="2" charset="2"/>
                        <a:buChar char="Ø"/>
                      </a:pPr>
                      <a:r>
                        <a:rPr lang="en-GB" sz="2000" i="0" kern="1200" dirty="0" smtClean="0">
                          <a:solidFill>
                            <a:schemeClr val="dk1"/>
                          </a:solidFill>
                          <a:latin typeface="Times New Roman" pitchFamily="18" charset="0"/>
                          <a:ea typeface="+mn-ea"/>
                          <a:cs typeface="Times New Roman" pitchFamily="18" charset="0"/>
                        </a:rPr>
                        <a:t>contain one amino group and two carboxyl groups. The</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second carboxyl group is part of the side chain.</a:t>
                      </a:r>
                    </a:p>
                    <a:p>
                      <a:pPr>
                        <a:buFont typeface="Wingdings" pitchFamily="2" charset="2"/>
                        <a:buChar char="Ø"/>
                      </a:pPr>
                      <a:r>
                        <a:rPr lang="en-GB" sz="2000" i="0" kern="1200" dirty="0" smtClean="0">
                          <a:solidFill>
                            <a:schemeClr val="dk1"/>
                          </a:solidFill>
                          <a:latin typeface="Times New Roman" pitchFamily="18" charset="0"/>
                          <a:ea typeface="+mn-ea"/>
                          <a:cs typeface="Times New Roman" pitchFamily="18" charset="0"/>
                        </a:rPr>
                        <a:t>R-side  = -COOH or carboxyl group</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c>
                  <a:txBody>
                    <a:bodyPr/>
                    <a:lstStyle/>
                    <a:p>
                      <a:pPr>
                        <a:buFont typeface="Wingdings" pitchFamily="2" charset="2"/>
                        <a:buChar char="ü"/>
                      </a:pPr>
                      <a:r>
                        <a:rPr lang="en-GB" sz="2000" i="0" kern="1200" dirty="0" smtClean="0">
                          <a:solidFill>
                            <a:schemeClr val="dk1"/>
                          </a:solidFill>
                          <a:latin typeface="Times New Roman" pitchFamily="18" charset="0"/>
                          <a:ea typeface="+mn-ea"/>
                          <a:cs typeface="Times New Roman" pitchFamily="18" charset="0"/>
                        </a:rPr>
                        <a:t>contain two amino groups and one carboxyl group. The</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second amino group is part of the side chain. </a:t>
                      </a:r>
                    </a:p>
                    <a:p>
                      <a:pPr>
                        <a:buFont typeface="Wingdings" pitchFamily="2" charset="2"/>
                        <a:buChar char="ü"/>
                      </a:pPr>
                      <a:r>
                        <a:rPr lang="en-GB" sz="2000" i="0" kern="1200" dirty="0" smtClean="0">
                          <a:solidFill>
                            <a:schemeClr val="dk1"/>
                          </a:solidFill>
                          <a:latin typeface="Times New Roman" pitchFamily="18" charset="0"/>
                          <a:ea typeface="+mn-ea"/>
                          <a:cs typeface="Times New Roman" pitchFamily="18" charset="0"/>
                        </a:rPr>
                        <a:t>R-side = -NH2</a:t>
                      </a:r>
                      <a:r>
                        <a:rPr lang="en-GB" sz="2000" i="0" kern="1200" baseline="0" dirty="0" smtClean="0">
                          <a:solidFill>
                            <a:schemeClr val="dk1"/>
                          </a:solidFill>
                          <a:latin typeface="Times New Roman" pitchFamily="18" charset="0"/>
                          <a:ea typeface="+mn-ea"/>
                          <a:cs typeface="Times New Roman" pitchFamily="18" charset="0"/>
                        </a:rPr>
                        <a:t>  or amino group </a:t>
                      </a: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r>
                        <a:rPr lang="en-GB" sz="2000" i="0" kern="1200" dirty="0" smtClean="0">
                          <a:solidFill>
                            <a:schemeClr val="dk1"/>
                          </a:solidFill>
                          <a:latin typeface="Times New Roman" pitchFamily="18" charset="0"/>
                          <a:ea typeface="+mn-ea"/>
                          <a:cs typeface="Times New Roman" pitchFamily="18" charset="0"/>
                        </a:rPr>
                        <a:t/>
                      </a:r>
                      <a:br>
                        <a:rPr lang="en-GB" sz="2000" i="0" kern="1200" dirty="0" smtClean="0">
                          <a:solidFill>
                            <a:schemeClr val="dk1"/>
                          </a:solidFill>
                          <a:latin typeface="Times New Roman" pitchFamily="18" charset="0"/>
                          <a:ea typeface="+mn-ea"/>
                          <a:cs typeface="Times New Roman" pitchFamily="18" charset="0"/>
                        </a:rPr>
                      </a:br>
                      <a:endParaRPr lang="en-GB" sz="2000" dirty="0">
                        <a:latin typeface="Times New Roman" pitchFamily="18" charset="0"/>
                        <a:cs typeface="Times New Roman" pitchFamily="18" charset="0"/>
                      </a:endParaRPr>
                    </a:p>
                  </a:txBody>
                  <a:tcPr/>
                </a:tc>
              </a:tr>
            </a:tbl>
          </a:graphicData>
        </a:graphic>
      </p:graphicFrame>
      <p:sp>
        <p:nvSpPr>
          <p:cNvPr id="5" name="Slide Number Placeholder 4"/>
          <p:cNvSpPr>
            <a:spLocks noGrp="1"/>
          </p:cNvSpPr>
          <p:nvPr>
            <p:ph type="sldNum" sz="quarter" idx="12"/>
          </p:nvPr>
        </p:nvSpPr>
        <p:spPr/>
        <p:txBody>
          <a:bodyPr/>
          <a:lstStyle/>
          <a:p>
            <a:fld id="{31ABD237-3FAC-443A-B076-16E35A43F273}" type="slidenum">
              <a:rPr lang="en-GB" smtClean="0"/>
              <a:pPr/>
              <a:t>20</a:t>
            </a:fld>
            <a:endParaRPr lang="en-GB"/>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251520" y="620688"/>
            <a:ext cx="8712968" cy="5361459"/>
          </a:xfrm>
        </p:spPr>
        <p:txBody>
          <a:bodyPr>
            <a:normAutofit/>
          </a:bodyPr>
          <a:lstStyle/>
          <a:p>
            <a:pPr>
              <a:buFont typeface="Wingdings" pitchFamily="2" charset="2"/>
              <a:buChar char="q"/>
            </a:pPr>
            <a:r>
              <a:rPr lang="en-GB" sz="2400" dirty="0" smtClean="0">
                <a:latin typeface="Times New Roman" pitchFamily="18" charset="0"/>
                <a:cs typeface="Times New Roman" pitchFamily="18" charset="0"/>
              </a:rPr>
              <a:t>Physical Properties of Amino Acids:</a:t>
            </a:r>
            <a:br>
              <a:rPr lang="en-GB" sz="2400" dirty="0" smtClean="0">
                <a:latin typeface="Times New Roman" pitchFamily="18" charset="0"/>
                <a:cs typeface="Times New Roman" pitchFamily="18" charset="0"/>
              </a:rPr>
            </a:br>
            <a:r>
              <a:rPr lang="en-GB" sz="2400" dirty="0" err="1" smtClean="0">
                <a:latin typeface="Times New Roman" pitchFamily="18" charset="0"/>
                <a:cs typeface="Times New Roman" pitchFamily="18" charset="0"/>
              </a:rPr>
              <a:t>i</a:t>
            </a:r>
            <a:r>
              <a:rPr lang="en-GB" sz="2400" dirty="0" smtClean="0">
                <a:latin typeface="Times New Roman" pitchFamily="18" charset="0"/>
                <a:cs typeface="Times New Roman" pitchFamily="18" charset="0"/>
              </a:rPr>
              <a:t>) They have high melting points.</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ii) They are colourless crystalline substances.</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iii) They are soluble in water but insoluble in non-polar solvents.</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iv)They resemble ionic compounds(The dipolar ion or internal salt of an amino acid is called </a:t>
            </a:r>
            <a:r>
              <a:rPr lang="en-GB" sz="2400" dirty="0" err="1" smtClean="0">
                <a:latin typeface="Times New Roman" pitchFamily="18" charset="0"/>
                <a:cs typeface="Times New Roman" pitchFamily="18" charset="0"/>
              </a:rPr>
              <a:t>zwitterion</a:t>
            </a:r>
            <a:r>
              <a:rPr lang="en-GB" sz="2400" dirty="0" smtClean="0">
                <a:latin typeface="Times New Roman" pitchFamily="18" charset="0"/>
                <a:cs typeface="Times New Roman" pitchFamily="18" charset="0"/>
              </a:rPr>
              <a:t>).</a:t>
            </a:r>
            <a:br>
              <a:rPr lang="en-GB" sz="2400" dirty="0" smtClean="0">
                <a:latin typeface="Times New Roman" pitchFamily="18" charset="0"/>
                <a:cs typeface="Times New Roman" pitchFamily="18" charset="0"/>
              </a:rPr>
            </a:br>
            <a:r>
              <a:rPr lang="en-GB" dirty="0" smtClean="0"/>
              <a:t/>
            </a:r>
            <a:br>
              <a:rPr lang="en-GB" dirty="0" smtClean="0"/>
            </a:br>
            <a:endParaRPr lang="en-GB" dirty="0"/>
          </a:p>
        </p:txBody>
      </p:sp>
      <p:sp>
        <p:nvSpPr>
          <p:cNvPr id="5" name="Slide Number Placeholder 4"/>
          <p:cNvSpPr>
            <a:spLocks noGrp="1"/>
          </p:cNvSpPr>
          <p:nvPr>
            <p:ph type="sldNum" sz="quarter" idx="12"/>
          </p:nvPr>
        </p:nvSpPr>
        <p:spPr/>
        <p:txBody>
          <a:bodyPr/>
          <a:lstStyle/>
          <a:p>
            <a:fld id="{31ABD237-3FAC-443A-B076-16E35A43F273}" type="slidenum">
              <a:rPr lang="en-GB" smtClean="0"/>
              <a:pPr/>
              <a:t>21</a:t>
            </a:fld>
            <a:endParaRPr lang="en-GB"/>
          </a:p>
        </p:txBody>
      </p:sp>
      <p:pic>
        <p:nvPicPr>
          <p:cNvPr id="6" name="Picture 2"/>
          <p:cNvPicPr>
            <a:picLocks noChangeAspect="1" noChangeArrowheads="1"/>
          </p:cNvPicPr>
          <p:nvPr/>
        </p:nvPicPr>
        <p:blipFill>
          <a:blip r:embed="rId2" cstate="print"/>
          <a:srcRect/>
          <a:stretch>
            <a:fillRect/>
          </a:stretch>
        </p:blipFill>
        <p:spPr bwMode="auto">
          <a:xfrm>
            <a:off x="179512" y="3068960"/>
            <a:ext cx="4464496" cy="1728192"/>
          </a:xfrm>
          <a:prstGeom prst="rect">
            <a:avLst/>
          </a:prstGeom>
          <a:noFill/>
          <a:ln w="9525">
            <a:noFill/>
            <a:miter lim="800000"/>
            <a:headEnd/>
            <a:tailEnd/>
          </a:ln>
        </p:spPr>
      </p:pic>
      <p:pic>
        <p:nvPicPr>
          <p:cNvPr id="7" name="Picture 3"/>
          <p:cNvPicPr>
            <a:picLocks noChangeAspect="1" noChangeArrowheads="1"/>
          </p:cNvPicPr>
          <p:nvPr/>
        </p:nvPicPr>
        <p:blipFill>
          <a:blip r:embed="rId3" cstate="print"/>
          <a:srcRect/>
          <a:stretch>
            <a:fillRect/>
          </a:stretch>
        </p:blipFill>
        <p:spPr bwMode="auto">
          <a:xfrm>
            <a:off x="4788024" y="3068960"/>
            <a:ext cx="4283968" cy="1656184"/>
          </a:xfrm>
          <a:prstGeom prst="rect">
            <a:avLst/>
          </a:prstGeom>
          <a:noFill/>
          <a:ln w="9525">
            <a:noFill/>
            <a:miter lim="800000"/>
            <a:headEnd/>
            <a:tailEnd/>
          </a:ln>
        </p:spPr>
      </p:pic>
      <p:pic>
        <p:nvPicPr>
          <p:cNvPr id="8" name="Picture 4"/>
          <p:cNvPicPr>
            <a:picLocks noChangeAspect="1" noChangeArrowheads="1"/>
          </p:cNvPicPr>
          <p:nvPr/>
        </p:nvPicPr>
        <p:blipFill>
          <a:blip r:embed="rId4" cstate="print"/>
          <a:srcRect/>
          <a:stretch>
            <a:fillRect/>
          </a:stretch>
        </p:blipFill>
        <p:spPr bwMode="auto">
          <a:xfrm>
            <a:off x="642937" y="4941169"/>
            <a:ext cx="6161311" cy="1368152"/>
          </a:xfrm>
          <a:prstGeom prst="rect">
            <a:avLst/>
          </a:prstGeom>
          <a:noFill/>
          <a:ln w="9525">
            <a:noFill/>
            <a:miter lim="800000"/>
            <a:headEnd/>
            <a:tailEnd/>
          </a:ln>
        </p:spPr>
      </p:pic>
      <p:sp>
        <p:nvSpPr>
          <p:cNvPr id="10" name="Up Arrow Callout 9"/>
          <p:cNvSpPr/>
          <p:nvPr/>
        </p:nvSpPr>
        <p:spPr>
          <a:xfrm>
            <a:off x="7380312" y="4581128"/>
            <a:ext cx="1547664" cy="136815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latin typeface="Times New Roman" pitchFamily="18" charset="0"/>
                <a:cs typeface="Times New Roman" pitchFamily="18" charset="0"/>
              </a:rPr>
              <a:t>Conj. Acid, pH&lt;7, acidic sol.</a:t>
            </a:r>
          </a:p>
          <a:p>
            <a:pPr algn="ctr"/>
            <a:endParaRPr lang="en-GB" dirty="0"/>
          </a:p>
        </p:txBody>
      </p:sp>
    </p:spTree>
  </p:cSld>
  <p:clrMapOvr>
    <a:masterClrMapping/>
  </p:clrMapOvr>
  <p:transition>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dirty="0" smtClean="0"/>
              <a:t/>
            </a:r>
            <a:br>
              <a:rPr lang="en-GB" dirty="0" smtClean="0"/>
            </a:br>
            <a:r>
              <a:rPr lang="en-GB" dirty="0" smtClean="0"/>
              <a:t/>
            </a:r>
            <a:br>
              <a:rPr lang="en-GB" dirty="0" smtClean="0"/>
            </a:br>
            <a:r>
              <a:rPr lang="en-GB" sz="3100" b="1" dirty="0" smtClean="0">
                <a:latin typeface="Times New Roman" pitchFamily="18" charset="0"/>
                <a:cs typeface="Times New Roman" pitchFamily="18" charset="0"/>
              </a:rPr>
              <a:t>Peptide Bond Formation</a:t>
            </a:r>
            <a:r>
              <a:rPr lang="en-GB" dirty="0" smtClean="0"/>
              <a:t/>
            </a:r>
            <a:br>
              <a:rPr lang="en-GB" dirty="0" smtClean="0"/>
            </a:br>
            <a:r>
              <a:rPr lang="en-GB" dirty="0" smtClean="0"/>
              <a:t/>
            </a:r>
            <a:br>
              <a:rPr lang="en-GB" dirty="0" smtClean="0"/>
            </a:br>
            <a:endParaRPr lang="en-GB" dirty="0"/>
          </a:p>
        </p:txBody>
      </p:sp>
      <p:sp>
        <p:nvSpPr>
          <p:cNvPr id="11" name="Content Placeholder 10"/>
          <p:cNvSpPr>
            <a:spLocks noGrp="1"/>
          </p:cNvSpPr>
          <p:nvPr>
            <p:ph idx="1"/>
          </p:nvPr>
        </p:nvSpPr>
        <p:spPr>
          <a:xfrm>
            <a:off x="285720" y="692696"/>
            <a:ext cx="8401080" cy="5832648"/>
          </a:xfrm>
        </p:spPr>
        <p:txBody>
          <a:bodyPr>
            <a:noAutofit/>
          </a:bodyPr>
          <a:lstStyle/>
          <a:p>
            <a:pPr>
              <a:buFont typeface="Wingdings" pitchFamily="2" charset="2"/>
              <a:buChar char="q"/>
            </a:pPr>
            <a:r>
              <a:rPr lang="en-GB" sz="2400" dirty="0" smtClean="0">
                <a:latin typeface="Times New Roman" pitchFamily="18" charset="0"/>
                <a:cs typeface="Times New Roman" pitchFamily="18" charset="0"/>
              </a:rPr>
              <a:t>A peptide (amide) is a bond formed between the carboxyl group of one amino acid and the amino group of another amino acid.</a:t>
            </a:r>
          </a:p>
          <a:p>
            <a:pPr>
              <a:buFont typeface="Wingdings" pitchFamily="2" charset="2"/>
              <a:buChar char="q"/>
            </a:pPr>
            <a:r>
              <a:rPr lang="en-GB" sz="2400" dirty="0" smtClean="0">
                <a:latin typeface="Times New Roman" pitchFamily="18" charset="0"/>
                <a:cs typeface="Times New Roman" pitchFamily="18" charset="0"/>
              </a:rPr>
              <a:t>Amino acid + amino acid →</a:t>
            </a:r>
            <a:r>
              <a:rPr lang="en-GB" sz="2400" dirty="0" err="1" smtClean="0">
                <a:latin typeface="Times New Roman" pitchFamily="18" charset="0"/>
                <a:cs typeface="Times New Roman" pitchFamily="18" charset="0"/>
              </a:rPr>
              <a:t>dipeptide</a:t>
            </a:r>
            <a:r>
              <a:rPr lang="en-GB" sz="2400" dirty="0" smtClean="0">
                <a:latin typeface="Times New Roman" pitchFamily="18" charset="0"/>
                <a:cs typeface="Times New Roman" pitchFamily="18" charset="0"/>
              </a:rPr>
              <a:t>,  the process of peptide formation favoured by condensation polymerization. </a:t>
            </a:r>
          </a:p>
          <a:p>
            <a:pPr>
              <a:buFont typeface="Wingdings" pitchFamily="2" charset="2"/>
              <a:buChar char="q"/>
            </a:pPr>
            <a:r>
              <a:rPr lang="en-GB" sz="2400" dirty="0" smtClean="0">
                <a:latin typeface="Times New Roman" pitchFamily="18" charset="0"/>
                <a:cs typeface="Times New Roman" pitchFamily="18" charset="0"/>
              </a:rPr>
              <a:t>A polypeptide is a sequence of amino acids, containing up to 50 amino acid units, in which the amino acids are joined together through amide (peptide) bonds.</a:t>
            </a:r>
          </a:p>
          <a:p>
            <a:pPr>
              <a:buFont typeface="Wingdings" pitchFamily="2" charset="2"/>
              <a:buChar char="q"/>
            </a:pPr>
            <a:r>
              <a:rPr lang="en-GB" sz="2400" dirty="0" smtClean="0">
                <a:latin typeface="Times New Roman" pitchFamily="18" charset="0"/>
                <a:cs typeface="Times New Roman" pitchFamily="18" charset="0"/>
              </a:rPr>
              <a:t> Proteins are polypeptides that contain more than 50 amino acid units.</a:t>
            </a:r>
          </a:p>
          <a:p>
            <a:pPr>
              <a:buNone/>
            </a:pPr>
            <a:r>
              <a:rPr lang="en-GB" sz="2400" dirty="0" smtClean="0">
                <a:latin typeface="Times New Roman" pitchFamily="18" charset="0"/>
                <a:cs typeface="Times New Roman" pitchFamily="18" charset="0"/>
              </a:rPr>
              <a:t>1. Why amino acids form zwitterions? </a:t>
            </a:r>
          </a:p>
          <a:p>
            <a:pPr>
              <a:buFont typeface="Wingdings" pitchFamily="2" charset="2"/>
              <a:buChar char="Ø"/>
            </a:pPr>
            <a:r>
              <a:rPr lang="en-GB" sz="2400" dirty="0" smtClean="0">
                <a:latin typeface="Times New Roman" pitchFamily="18" charset="0"/>
                <a:cs typeface="Times New Roman" pitchFamily="18" charset="0"/>
              </a:rPr>
              <a:t>Since they contain both acid and base functional groups in the same molecule, the acid donates proton and the base accepts the proton.</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r>
              <a:rPr lang="en-GB" sz="2400" dirty="0" smtClean="0">
                <a:latin typeface="Times New Roman" pitchFamily="18" charset="0"/>
                <a:cs typeface="Times New Roman" pitchFamily="18" charset="0"/>
              </a:rPr>
              <a:t/>
            </a:r>
            <a:br>
              <a:rPr lang="en-GB" sz="2400" dirty="0" smtClean="0">
                <a:latin typeface="Times New Roman" pitchFamily="18" charset="0"/>
                <a:cs typeface="Times New Roman" pitchFamily="18" charset="0"/>
              </a:rPr>
            </a:br>
            <a:endParaRPr lang="en-GB"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22</a:t>
            </a:fld>
            <a:endParaRPr lang="en-GB"/>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4042"/>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285720" y="548680"/>
            <a:ext cx="8606760" cy="5688632"/>
          </a:xfrm>
        </p:spPr>
        <p:txBody>
          <a:bodyPr>
            <a:noAutofit/>
          </a:bodyPr>
          <a:lstStyle/>
          <a:p>
            <a:pPr>
              <a:buNone/>
            </a:pPr>
            <a:r>
              <a:rPr lang="en-GB" sz="2400" dirty="0" smtClean="0">
                <a:latin typeface="Times New Roman" pitchFamily="18" charset="0"/>
                <a:cs typeface="Times New Roman" pitchFamily="18" charset="0"/>
              </a:rPr>
              <a:t>2. How many different </a:t>
            </a:r>
            <a:r>
              <a:rPr lang="en-GB" sz="2400" dirty="0" err="1" smtClean="0">
                <a:latin typeface="Times New Roman" pitchFamily="18" charset="0"/>
                <a:cs typeface="Times New Roman" pitchFamily="18" charset="0"/>
              </a:rPr>
              <a:t>tripeptides</a:t>
            </a:r>
            <a:r>
              <a:rPr lang="en-GB" sz="2400" dirty="0" smtClean="0">
                <a:latin typeface="Times New Roman" pitchFamily="18" charset="0"/>
                <a:cs typeface="Times New Roman" pitchFamily="18" charset="0"/>
              </a:rPr>
              <a:t> can be obtained by various combinations of three amino acid residues?</a:t>
            </a:r>
          </a:p>
          <a:p>
            <a:pPr>
              <a:buFont typeface="Wingdings" pitchFamily="2" charset="2"/>
              <a:buChar char="q"/>
            </a:pPr>
            <a:r>
              <a:rPr lang="en-GB" sz="2400" dirty="0" smtClean="0">
                <a:latin typeface="Times New Roman" pitchFamily="18" charset="0"/>
                <a:cs typeface="Times New Roman" pitchFamily="18" charset="0"/>
              </a:rPr>
              <a:t>The number of </a:t>
            </a:r>
            <a:r>
              <a:rPr lang="en-GB" sz="2400" dirty="0" err="1" smtClean="0">
                <a:latin typeface="Times New Roman" pitchFamily="18" charset="0"/>
                <a:cs typeface="Times New Roman" pitchFamily="18" charset="0"/>
              </a:rPr>
              <a:t>tripeptides</a:t>
            </a:r>
            <a:r>
              <a:rPr lang="en-GB" sz="2400" dirty="0" smtClean="0">
                <a:latin typeface="Times New Roman" pitchFamily="18" charset="0"/>
                <a:cs typeface="Times New Roman" pitchFamily="18" charset="0"/>
              </a:rPr>
              <a:t> is 3! = 3 x 2 x 1 = 6</a:t>
            </a:r>
          </a:p>
          <a:p>
            <a:pPr>
              <a:buNone/>
            </a:pPr>
            <a:r>
              <a:rPr lang="en-GB" sz="2400" dirty="0" smtClean="0">
                <a:latin typeface="Times New Roman" pitchFamily="18" charset="0"/>
                <a:cs typeface="Times New Roman" pitchFamily="18" charset="0"/>
              </a:rPr>
              <a:t>3. How do amino acids join together to form proteins?</a:t>
            </a:r>
          </a:p>
          <a:p>
            <a:pPr>
              <a:buFont typeface="Wingdings" pitchFamily="2" charset="2"/>
              <a:buChar char="q"/>
            </a:pPr>
            <a:r>
              <a:rPr lang="en-GB" sz="2400" dirty="0" smtClean="0">
                <a:latin typeface="Times New Roman" pitchFamily="18" charset="0"/>
                <a:cs typeface="Times New Roman" pitchFamily="18" charset="0"/>
              </a:rPr>
              <a:t>The amine functional group of one amino acid molecule reacts with the acid functional group of the other amino acid to from amide or peptide bond. This continues until proteins are formed.</a:t>
            </a:r>
          </a:p>
          <a:p>
            <a:pPr>
              <a:buNone/>
            </a:pPr>
            <a:r>
              <a:rPr lang="en-GB" sz="2400" dirty="0" smtClean="0">
                <a:latin typeface="Times New Roman" pitchFamily="18" charset="0"/>
                <a:cs typeface="Times New Roman" pitchFamily="18" charset="0"/>
              </a:rPr>
              <a:t>4. What type of polymerization is it?</a:t>
            </a:r>
          </a:p>
          <a:p>
            <a:pPr>
              <a:buFont typeface="Wingdings" pitchFamily="2" charset="2"/>
              <a:buChar char="q"/>
            </a:pPr>
            <a:r>
              <a:rPr lang="en-GB" sz="2400" dirty="0" smtClean="0">
                <a:latin typeface="Times New Roman" pitchFamily="18" charset="0"/>
                <a:cs typeface="Times New Roman" pitchFamily="18" charset="0"/>
              </a:rPr>
              <a:t>Condensation polymerization.</a:t>
            </a:r>
          </a:p>
          <a:p>
            <a:pPr>
              <a:buNone/>
            </a:pPr>
            <a:r>
              <a:rPr lang="en-GB" sz="2400" dirty="0" smtClean="0">
                <a:latin typeface="Times New Roman" pitchFamily="18" charset="0"/>
                <a:cs typeface="Times New Roman" pitchFamily="18" charset="0"/>
              </a:rPr>
              <a:t>5. What are the differences between different proteins?</a:t>
            </a:r>
          </a:p>
          <a:p>
            <a:pPr>
              <a:buFont typeface="Wingdings" pitchFamily="2" charset="2"/>
              <a:buChar char="q"/>
            </a:pPr>
            <a:r>
              <a:rPr lang="en-GB" sz="2400" dirty="0" smtClean="0">
                <a:latin typeface="Times New Roman" pitchFamily="18" charset="0"/>
                <a:cs typeface="Times New Roman" pitchFamily="18" charset="0"/>
              </a:rPr>
              <a:t>All proteins are made from the 20 amino acids. However, all proteins do not have the same sequence of amino acids. As a result, different proteins have different functions.</a:t>
            </a:r>
            <a:endParaRPr lang="en-GB" sz="2400" dirty="0"/>
          </a:p>
        </p:txBody>
      </p:sp>
      <p:sp>
        <p:nvSpPr>
          <p:cNvPr id="5" name="Slide Number Placeholder 4"/>
          <p:cNvSpPr>
            <a:spLocks noGrp="1"/>
          </p:cNvSpPr>
          <p:nvPr>
            <p:ph type="sldNum" sz="quarter" idx="12"/>
          </p:nvPr>
        </p:nvSpPr>
        <p:spPr/>
        <p:txBody>
          <a:bodyPr/>
          <a:lstStyle/>
          <a:p>
            <a:fld id="{31ABD237-3FAC-443A-B076-16E35A43F273}" type="slidenum">
              <a:rPr lang="en-GB" smtClean="0"/>
              <a:pPr/>
              <a:t>23</a:t>
            </a:fld>
            <a:endParaRPr lang="en-GB"/>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a:buNone/>
            </a:pPr>
            <a:endParaRPr lang="en-GB" sz="4800" dirty="0" smtClean="0">
              <a:latin typeface="Times New Roman" pitchFamily="18" charset="0"/>
              <a:cs typeface="Times New Roman" pitchFamily="18" charset="0"/>
            </a:endParaRPr>
          </a:p>
          <a:p>
            <a:pPr>
              <a:buNone/>
            </a:pPr>
            <a:endParaRPr lang="en-GB" sz="4800" dirty="0" smtClean="0">
              <a:latin typeface="Times New Roman" pitchFamily="18" charset="0"/>
              <a:cs typeface="Times New Roman" pitchFamily="18" charset="0"/>
            </a:endParaRPr>
          </a:p>
          <a:p>
            <a:pPr>
              <a:buNone/>
            </a:pPr>
            <a:r>
              <a:rPr lang="en-GB" sz="4800" dirty="0" smtClean="0">
                <a:latin typeface="Times New Roman" pitchFamily="18" charset="0"/>
                <a:cs typeface="Times New Roman" pitchFamily="18" charset="0"/>
              </a:rPr>
              <a:t>              </a:t>
            </a:r>
          </a:p>
          <a:p>
            <a:pPr>
              <a:buNone/>
            </a:pPr>
            <a:r>
              <a:rPr lang="en-GB" sz="4800" dirty="0" smtClean="0">
                <a:latin typeface="Times New Roman" pitchFamily="18" charset="0"/>
                <a:cs typeface="Times New Roman" pitchFamily="18" charset="0"/>
              </a:rPr>
              <a:t>     </a:t>
            </a:r>
            <a:r>
              <a:rPr lang="en-GB" sz="4800" dirty="0" smtClean="0">
                <a:latin typeface="Goudy Stout" pitchFamily="18" charset="0"/>
                <a:cs typeface="Times New Roman" pitchFamily="18" charset="0"/>
              </a:rPr>
              <a:t>THANK YOU!</a:t>
            </a:r>
            <a:endParaRPr lang="en-GB" sz="4800" dirty="0">
              <a:latin typeface="Goudy Stout"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31ABD237-3FAC-443A-B076-16E35A43F273}" type="slidenum">
              <a:rPr lang="en-GB" smtClean="0"/>
              <a:pPr/>
              <a:t>24</a:t>
            </a:fld>
            <a:endParaRPr lang="en-GB"/>
          </a:p>
        </p:txBody>
      </p:sp>
      <p:sp>
        <p:nvSpPr>
          <p:cNvPr id="6" name="Rectangle 5"/>
          <p:cNvSpPr/>
          <p:nvPr/>
        </p:nvSpPr>
        <p:spPr>
          <a:xfrm>
            <a:off x="-7138" y="2967335"/>
            <a:ext cx="9158277" cy="923330"/>
          </a:xfrm>
          <a:prstGeom prst="rect">
            <a:avLst/>
          </a:prstGeom>
          <a:noFill/>
        </p:spPr>
        <p:txBody>
          <a:bodyPr wrap="none" lIns="91440" tIns="45720" rIns="91440" bIns="45720">
            <a:spAutoFit/>
          </a:bodyPr>
          <a:lstStyle/>
          <a:p>
            <a:pPr algn="ctr"/>
            <a:r>
              <a:rPr lang="en-GB"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GB"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oudy Stout" pitchFamily="18" charset="0"/>
                <a:cs typeface="Times New Roman" pitchFamily="18" charset="0"/>
              </a:rPr>
              <a:t>THANK YOU!</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251520" y="764704"/>
            <a:ext cx="8892480" cy="5361459"/>
          </a:xfrm>
        </p:spPr>
        <p:txBody>
          <a:bodyPr>
            <a:normAutofit/>
          </a:bodyPr>
          <a:lstStyle/>
          <a:p>
            <a:pPr>
              <a:buNone/>
            </a:pPr>
            <a:r>
              <a:rPr lang="en-GB" sz="2400" dirty="0" smtClean="0">
                <a:latin typeface="Times New Roman" pitchFamily="18" charset="0"/>
                <a:cs typeface="Times New Roman" pitchFamily="18" charset="0"/>
              </a:rPr>
              <a:t>polymers classification:</a:t>
            </a:r>
            <a:endParaRPr lang="en-GB" sz="2400" dirty="0"/>
          </a:p>
        </p:txBody>
      </p:sp>
      <p:sp>
        <p:nvSpPr>
          <p:cNvPr id="18" name="Slide Number Placeholder 17"/>
          <p:cNvSpPr>
            <a:spLocks noGrp="1"/>
          </p:cNvSpPr>
          <p:nvPr>
            <p:ph type="sldNum" sz="quarter" idx="12"/>
          </p:nvPr>
        </p:nvSpPr>
        <p:spPr/>
        <p:txBody>
          <a:bodyPr/>
          <a:lstStyle/>
          <a:p>
            <a:fld id="{31ABD237-3FAC-443A-B076-16E35A43F273}" type="slidenum">
              <a:rPr lang="en-GB" smtClean="0"/>
              <a:pPr/>
              <a:t>3</a:t>
            </a:fld>
            <a:endParaRPr lang="en-GB"/>
          </a:p>
        </p:txBody>
      </p:sp>
      <p:sp>
        <p:nvSpPr>
          <p:cNvPr id="4" name="Rectangle 3"/>
          <p:cNvSpPr/>
          <p:nvPr/>
        </p:nvSpPr>
        <p:spPr>
          <a:xfrm>
            <a:off x="179512" y="1628800"/>
            <a:ext cx="3312368" cy="3672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q"/>
            </a:pPr>
            <a:r>
              <a:rPr lang="en-GB" sz="2000" dirty="0" err="1" smtClean="0">
                <a:latin typeface="Times New Roman" pitchFamily="18" charset="0"/>
                <a:cs typeface="Times New Roman" pitchFamily="18" charset="0"/>
              </a:rPr>
              <a:t>Homopolymers</a:t>
            </a:r>
            <a:r>
              <a:rPr lang="en-GB" sz="2000" dirty="0">
                <a:latin typeface="Times New Roman" pitchFamily="18" charset="0"/>
                <a:cs typeface="Times New Roman" pitchFamily="18" charset="0"/>
              </a:rPr>
              <a:t>: are</a:t>
            </a:r>
            <a:br>
              <a:rPr lang="en-GB" sz="2000" dirty="0">
                <a:latin typeface="Times New Roman" pitchFamily="18" charset="0"/>
                <a:cs typeface="Times New Roman" pitchFamily="18" charset="0"/>
              </a:rPr>
            </a:br>
            <a:r>
              <a:rPr lang="en-GB" sz="2000" dirty="0">
                <a:latin typeface="Times New Roman" pitchFamily="18" charset="0"/>
                <a:cs typeface="Times New Roman" pitchFamily="18" charset="0"/>
              </a:rPr>
              <a:t>made from only one type of monomer</a:t>
            </a:r>
            <a:r>
              <a:rPr lang="en-GB" sz="2000" dirty="0" smtClean="0">
                <a:latin typeface="Times New Roman" pitchFamily="18" charset="0"/>
                <a:cs typeface="Times New Roman" pitchFamily="18" charset="0"/>
              </a:rPr>
              <a:t>. </a:t>
            </a:r>
          </a:p>
          <a:p>
            <a:pPr>
              <a:buFont typeface="Wingdings" pitchFamily="2" charset="2"/>
              <a:buChar char="q"/>
            </a:pPr>
            <a:r>
              <a:rPr lang="en-GB" sz="2000" dirty="0" smtClean="0">
                <a:latin typeface="Times New Roman" pitchFamily="18" charset="0"/>
                <a:cs typeface="Times New Roman" pitchFamily="18" charset="0"/>
              </a:rPr>
              <a:t> polymerization of the same kind of monomer favourable in presence of catalyst.  </a:t>
            </a:r>
          </a:p>
          <a:p>
            <a:pPr>
              <a:buFont typeface="Wingdings" pitchFamily="2" charset="2"/>
              <a:buChar char="q"/>
            </a:pPr>
            <a:r>
              <a:rPr lang="en-GB" sz="2000" dirty="0" err="1" smtClean="0">
                <a:latin typeface="Times New Roman" pitchFamily="18" charset="0"/>
                <a:cs typeface="Times New Roman" pitchFamily="18" charset="0"/>
              </a:rPr>
              <a:t>Eg</a:t>
            </a:r>
            <a:r>
              <a:rPr lang="en-GB" sz="2000" dirty="0" smtClean="0">
                <a:latin typeface="Times New Roman" pitchFamily="18" charset="0"/>
                <a:cs typeface="Times New Roman" pitchFamily="18" charset="0"/>
              </a:rPr>
              <a:t>  n[CH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 ]</a:t>
            </a:r>
            <a:endParaRPr lang="en-GB" sz="2000" baseline="-25000" dirty="0" smtClean="0">
              <a:latin typeface="Times New Roman" pitchFamily="18" charset="0"/>
              <a:cs typeface="Times New Roman" pitchFamily="18" charset="0"/>
            </a:endParaRPr>
          </a:p>
          <a:p>
            <a:pPr>
              <a:buFont typeface="Wingdings" pitchFamily="2" charset="2"/>
              <a:buChar char="q"/>
            </a:pPr>
            <a:endParaRPr lang="en-GB" sz="2000" baseline="-25000" dirty="0">
              <a:latin typeface="Times New Roman" pitchFamily="18" charset="0"/>
              <a:cs typeface="Times New Roman" pitchFamily="18" charset="0"/>
            </a:endParaRPr>
          </a:p>
          <a:p>
            <a:r>
              <a:rPr lang="en-GB" sz="2000" dirty="0">
                <a:latin typeface="Times New Roman" pitchFamily="18" charset="0"/>
                <a:cs typeface="Times New Roman" pitchFamily="18" charset="0"/>
              </a:rPr>
              <a:t>n</a:t>
            </a:r>
            <a:r>
              <a:rPr lang="en-GB" sz="2000" dirty="0" smtClean="0">
                <a:latin typeface="Times New Roman" pitchFamily="18" charset="0"/>
                <a:cs typeface="Times New Roman" pitchFamily="18" charset="0"/>
              </a:rPr>
              <a:t>[CH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=CH-CH=CH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 ]</a:t>
            </a:r>
            <a:endParaRPr lang="en-GB" sz="2000" baseline="-25000" dirty="0">
              <a:latin typeface="Times New Roman" pitchFamily="18" charset="0"/>
              <a:cs typeface="Times New Roman" pitchFamily="18" charset="0"/>
            </a:endParaRPr>
          </a:p>
          <a:p>
            <a:r>
              <a:rPr lang="en-GB" sz="2000" dirty="0">
                <a:latin typeface="Times New Roman" pitchFamily="18" charset="0"/>
                <a:cs typeface="Times New Roman" pitchFamily="18" charset="0"/>
              </a:rPr>
              <a:t>n</a:t>
            </a:r>
            <a:r>
              <a:rPr lang="en-GB" sz="2000" dirty="0" smtClean="0">
                <a:latin typeface="Times New Roman" pitchFamily="18" charset="0"/>
                <a:cs typeface="Times New Roman" pitchFamily="18" charset="0"/>
              </a:rPr>
              <a:t>[CH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=CH-CH</a:t>
            </a:r>
            <a:r>
              <a:rPr lang="en-GB" sz="2000" baseline="-25000" dirty="0" smtClean="0">
                <a:latin typeface="Times New Roman" pitchFamily="18" charset="0"/>
                <a:cs typeface="Times New Roman" pitchFamily="18" charset="0"/>
              </a:rPr>
              <a:t>3</a:t>
            </a:r>
            <a:r>
              <a:rPr lang="en-GB" sz="2000" dirty="0" smtClean="0">
                <a:latin typeface="Times New Roman" pitchFamily="18" charset="0"/>
                <a:cs typeface="Times New Roman" pitchFamily="18" charset="0"/>
              </a:rPr>
              <a:t>]</a:t>
            </a:r>
            <a:endParaRPr lang="en-GB" sz="2000" dirty="0">
              <a:latin typeface="Times New Roman" pitchFamily="18" charset="0"/>
              <a:cs typeface="Times New Roman" pitchFamily="18" charset="0"/>
            </a:endParaRPr>
          </a:p>
        </p:txBody>
      </p:sp>
      <p:sp>
        <p:nvSpPr>
          <p:cNvPr id="5" name="Rectangle 4"/>
          <p:cNvSpPr/>
          <p:nvPr/>
        </p:nvSpPr>
        <p:spPr>
          <a:xfrm>
            <a:off x="5796136" y="1700808"/>
            <a:ext cx="3347864" cy="40324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q"/>
            </a:pPr>
            <a:r>
              <a:rPr lang="en-GB" dirty="0">
                <a:latin typeface="Times New Roman" pitchFamily="18" charset="0"/>
                <a:cs typeface="Times New Roman" pitchFamily="18" charset="0"/>
              </a:rPr>
              <a:t>Copolymers: are</a:t>
            </a:r>
            <a:br>
              <a:rPr lang="en-GB" dirty="0">
                <a:latin typeface="Times New Roman" pitchFamily="18" charset="0"/>
                <a:cs typeface="Times New Roman" pitchFamily="18" charset="0"/>
              </a:rPr>
            </a:br>
            <a:r>
              <a:rPr lang="en-GB" dirty="0">
                <a:latin typeface="Times New Roman" pitchFamily="18" charset="0"/>
                <a:cs typeface="Times New Roman" pitchFamily="18" charset="0"/>
              </a:rPr>
              <a:t>made from two type of monomer</a:t>
            </a:r>
            <a:r>
              <a:rPr lang="en-GB" dirty="0" smtClean="0">
                <a:latin typeface="Times New Roman" pitchFamily="18" charset="0"/>
                <a:cs typeface="Times New Roman" pitchFamily="18" charset="0"/>
              </a:rPr>
              <a:t>.</a:t>
            </a:r>
          </a:p>
          <a:p>
            <a:pPr>
              <a:buFont typeface="Wingdings" pitchFamily="2" charset="2"/>
              <a:buChar char="q"/>
            </a:pPr>
            <a:r>
              <a:rPr lang="en-GB" dirty="0" smtClean="0">
                <a:latin typeface="Times New Roman" pitchFamily="18" charset="0"/>
                <a:cs typeface="Times New Roman" pitchFamily="18" charset="0"/>
              </a:rPr>
              <a:t> n[CH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 ]  +  m[CH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=CH-CH=CH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 ] </a:t>
            </a:r>
          </a:p>
          <a:p>
            <a:pPr>
              <a:buFont typeface="Wingdings" pitchFamily="2" charset="2"/>
              <a:buChar char="q"/>
            </a:pPr>
            <a:endParaRPr lang="en-GB" baseline="-25000" dirty="0" smtClean="0">
              <a:latin typeface="Times New Roman" pitchFamily="18" charset="0"/>
              <a:cs typeface="Times New Roman" pitchFamily="18" charset="0"/>
            </a:endParaRPr>
          </a:p>
          <a:p>
            <a:r>
              <a:rPr lang="en-GB" sz="2000" dirty="0" smtClean="0">
                <a:latin typeface="Times New Roman" pitchFamily="18" charset="0"/>
                <a:cs typeface="Times New Roman" pitchFamily="18" charset="0"/>
              </a:rPr>
              <a:t>Note that: </a:t>
            </a:r>
          </a:p>
          <a:p>
            <a:r>
              <a:rPr lang="en-GB" sz="2000" dirty="0" smtClean="0">
                <a:latin typeface="Times New Roman" pitchFamily="18" charset="0"/>
                <a:cs typeface="Times New Roman" pitchFamily="18" charset="0"/>
              </a:rPr>
              <a:t>1.dicarboxylic acid  + </a:t>
            </a:r>
            <a:r>
              <a:rPr lang="en-GB" sz="2000" dirty="0" err="1" smtClean="0">
                <a:latin typeface="Times New Roman" pitchFamily="18" charset="0"/>
                <a:cs typeface="Times New Roman" pitchFamily="18" charset="0"/>
              </a:rPr>
              <a:t>dialcohol</a:t>
            </a:r>
            <a:r>
              <a:rPr lang="en-GB" sz="2000" dirty="0" smtClean="0">
                <a:latin typeface="Times New Roman" pitchFamily="18" charset="0"/>
                <a:cs typeface="Times New Roman" pitchFamily="18" charset="0"/>
              </a:rPr>
              <a:t>  → Polyester  + 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O</a:t>
            </a:r>
          </a:p>
          <a:p>
            <a:r>
              <a:rPr lang="en-GB" sz="2000" dirty="0" smtClean="0">
                <a:latin typeface="Times New Roman" pitchFamily="18" charset="0"/>
                <a:cs typeface="Times New Roman" pitchFamily="18" charset="0"/>
              </a:rPr>
              <a:t>2. </a:t>
            </a:r>
            <a:r>
              <a:rPr lang="en-GB" sz="2000" dirty="0" err="1" smtClean="0">
                <a:latin typeface="Times New Roman" pitchFamily="18" charset="0"/>
                <a:cs typeface="Times New Roman" pitchFamily="18" charset="0"/>
              </a:rPr>
              <a:t>Dicarboxylic</a:t>
            </a:r>
            <a:r>
              <a:rPr lang="en-GB" sz="2000" dirty="0" smtClean="0">
                <a:latin typeface="Times New Roman" pitchFamily="18" charset="0"/>
                <a:cs typeface="Times New Roman" pitchFamily="18" charset="0"/>
              </a:rPr>
              <a:t> acid  +  </a:t>
            </a:r>
            <a:r>
              <a:rPr lang="en-GB" sz="2000" dirty="0" err="1" smtClean="0">
                <a:latin typeface="Times New Roman" pitchFamily="18" charset="0"/>
                <a:cs typeface="Times New Roman" pitchFamily="18" charset="0"/>
              </a:rPr>
              <a:t>diamine</a:t>
            </a:r>
            <a:r>
              <a:rPr lang="en-GB" sz="2000" dirty="0" smtClean="0">
                <a:latin typeface="Times New Roman" pitchFamily="18" charset="0"/>
                <a:cs typeface="Times New Roman" pitchFamily="18" charset="0"/>
              </a:rPr>
              <a:t>  → Polyamide  + 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O   </a:t>
            </a:r>
          </a:p>
          <a:p>
            <a:r>
              <a:rPr lang="en-GB" sz="2000" dirty="0" smtClean="0">
                <a:latin typeface="Times New Roman" pitchFamily="18" charset="0"/>
                <a:cs typeface="Times New Roman" pitchFamily="18" charset="0"/>
              </a:rPr>
              <a:t>3. Different </a:t>
            </a:r>
            <a:r>
              <a:rPr lang="en-GB" sz="2000" dirty="0" err="1" smtClean="0">
                <a:latin typeface="Times New Roman" pitchFamily="18" charset="0"/>
                <a:cs typeface="Times New Roman" pitchFamily="18" charset="0"/>
              </a:rPr>
              <a:t>alkene</a:t>
            </a:r>
            <a:r>
              <a:rPr lang="en-GB" sz="2000" dirty="0" smtClean="0">
                <a:latin typeface="Times New Roman" pitchFamily="18" charset="0"/>
                <a:cs typeface="Times New Roman" pitchFamily="18" charset="0"/>
              </a:rPr>
              <a:t> monomer combination</a:t>
            </a:r>
            <a:endParaRPr lang="en-GB" sz="2000" dirty="0">
              <a:latin typeface="Times New Roman" pitchFamily="18" charset="0"/>
              <a:cs typeface="Times New Roman" pitchFamily="18" charset="0"/>
            </a:endParaRPr>
          </a:p>
          <a:p>
            <a:pPr algn="ctr"/>
            <a:endParaRPr lang="en-GB" dirty="0"/>
          </a:p>
        </p:txBody>
      </p:sp>
      <p:sp>
        <p:nvSpPr>
          <p:cNvPr id="6" name="Rectangle 5"/>
          <p:cNvSpPr/>
          <p:nvPr/>
        </p:nvSpPr>
        <p:spPr>
          <a:xfrm>
            <a:off x="3707904" y="1340768"/>
            <a:ext cx="20162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err="1">
                <a:latin typeface="Times New Roman" pitchFamily="18" charset="0"/>
                <a:cs typeface="Times New Roman" pitchFamily="18" charset="0"/>
              </a:rPr>
              <a:t>Terapolymers</a:t>
            </a:r>
            <a:r>
              <a:rPr lang="en-GB" sz="2000" dirty="0">
                <a:latin typeface="Times New Roman" pitchFamily="18" charset="0"/>
                <a:cs typeface="Times New Roman" pitchFamily="18" charset="0"/>
              </a:rPr>
              <a:t>: are</a:t>
            </a:r>
            <a:br>
              <a:rPr lang="en-GB" sz="2000" dirty="0">
                <a:latin typeface="Times New Roman" pitchFamily="18" charset="0"/>
                <a:cs typeface="Times New Roman" pitchFamily="18" charset="0"/>
              </a:rPr>
            </a:br>
            <a:r>
              <a:rPr lang="en-GB" sz="2000" dirty="0">
                <a:latin typeface="Times New Roman" pitchFamily="18" charset="0"/>
                <a:cs typeface="Times New Roman" pitchFamily="18" charset="0"/>
              </a:rPr>
              <a:t>made from three type of monomer.</a:t>
            </a:r>
          </a:p>
          <a:p>
            <a:pPr algn="ctr"/>
            <a:endParaRPr lang="en-GB" dirty="0"/>
          </a:p>
        </p:txBody>
      </p:sp>
      <p:sp>
        <p:nvSpPr>
          <p:cNvPr id="7" name="Rectangle 6"/>
          <p:cNvSpPr/>
          <p:nvPr/>
        </p:nvSpPr>
        <p:spPr>
          <a:xfrm>
            <a:off x="3707904" y="4437112"/>
            <a:ext cx="1944216"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err="1">
                <a:latin typeface="Times New Roman" pitchFamily="18" charset="0"/>
                <a:cs typeface="Times New Roman" pitchFamily="18" charset="0"/>
              </a:rPr>
              <a:t>Tetrapolymers</a:t>
            </a:r>
            <a:r>
              <a:rPr lang="en-GB" sz="2000" dirty="0">
                <a:latin typeface="Times New Roman" pitchFamily="18" charset="0"/>
                <a:cs typeface="Times New Roman" pitchFamily="18" charset="0"/>
              </a:rPr>
              <a:t>: are</a:t>
            </a:r>
            <a:br>
              <a:rPr lang="en-GB" sz="2000" dirty="0">
                <a:latin typeface="Times New Roman" pitchFamily="18" charset="0"/>
                <a:cs typeface="Times New Roman" pitchFamily="18" charset="0"/>
              </a:rPr>
            </a:br>
            <a:r>
              <a:rPr lang="en-GB" sz="2000" dirty="0">
                <a:latin typeface="Times New Roman" pitchFamily="18" charset="0"/>
                <a:cs typeface="Times New Roman" pitchFamily="18" charset="0"/>
              </a:rPr>
              <a:t>made from four type of monomer.</a:t>
            </a:r>
          </a:p>
          <a:p>
            <a:pPr algn="ctr"/>
            <a:endParaRPr lang="en-GB" dirty="0"/>
          </a:p>
        </p:txBody>
      </p:sp>
      <p:sp>
        <p:nvSpPr>
          <p:cNvPr id="8" name="Oval 7"/>
          <p:cNvSpPr/>
          <p:nvPr/>
        </p:nvSpPr>
        <p:spPr>
          <a:xfrm>
            <a:off x="3707904" y="3284984"/>
            <a:ext cx="1656184"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smtClean="0">
                <a:latin typeface="Times New Roman" pitchFamily="18" charset="0"/>
                <a:cs typeface="Times New Roman" pitchFamily="18" charset="0"/>
              </a:rPr>
              <a:t>polymers</a:t>
            </a:r>
            <a:endParaRPr lang="en-GB" sz="2000" dirty="0">
              <a:latin typeface="Times New Roman" pitchFamily="18" charset="0"/>
              <a:cs typeface="Times New Roman" pitchFamily="18" charset="0"/>
            </a:endParaRPr>
          </a:p>
        </p:txBody>
      </p:sp>
      <p:sp>
        <p:nvSpPr>
          <p:cNvPr id="9" name="Down Arrow 8"/>
          <p:cNvSpPr/>
          <p:nvPr/>
        </p:nvSpPr>
        <p:spPr>
          <a:xfrm>
            <a:off x="4427984" y="3717032"/>
            <a:ext cx="28803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ight Arrow 9"/>
          <p:cNvSpPr/>
          <p:nvPr/>
        </p:nvSpPr>
        <p:spPr>
          <a:xfrm>
            <a:off x="5364088" y="3429000"/>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Up Arrow 10"/>
          <p:cNvSpPr/>
          <p:nvPr/>
        </p:nvSpPr>
        <p:spPr>
          <a:xfrm>
            <a:off x="4427984" y="2636912"/>
            <a:ext cx="288032" cy="6480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Left Arrow 11"/>
          <p:cNvSpPr/>
          <p:nvPr/>
        </p:nvSpPr>
        <p:spPr>
          <a:xfrm>
            <a:off x="3491880" y="3501008"/>
            <a:ext cx="216024" cy="7200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362" name="Picture 2"/>
          <p:cNvPicPr>
            <a:picLocks noChangeAspect="1" noChangeArrowheads="1"/>
          </p:cNvPicPr>
          <p:nvPr/>
        </p:nvPicPr>
        <p:blipFill>
          <a:blip r:embed="rId2" cstate="print"/>
          <a:srcRect/>
          <a:stretch>
            <a:fillRect/>
          </a:stretch>
        </p:blipFill>
        <p:spPr bwMode="auto">
          <a:xfrm>
            <a:off x="179512" y="5301208"/>
            <a:ext cx="3240360" cy="1080120"/>
          </a:xfrm>
          <a:prstGeom prst="rect">
            <a:avLst/>
          </a:prstGeom>
          <a:noFill/>
          <a:ln w="9525">
            <a:noFill/>
            <a:miter lim="800000"/>
            <a:headEnd/>
            <a:tailEnd/>
          </a:ln>
        </p:spPr>
      </p:pic>
      <p:sp>
        <p:nvSpPr>
          <p:cNvPr id="14" name="Right Arrow 13"/>
          <p:cNvSpPr/>
          <p:nvPr/>
        </p:nvSpPr>
        <p:spPr>
          <a:xfrm>
            <a:off x="2267744" y="3861048"/>
            <a:ext cx="100811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catalyst</a:t>
            </a:r>
            <a:endParaRPr lang="en-GB" dirty="0"/>
          </a:p>
        </p:txBody>
      </p:sp>
      <p:sp>
        <p:nvSpPr>
          <p:cNvPr id="15" name="Right Arrow 14"/>
          <p:cNvSpPr/>
          <p:nvPr/>
        </p:nvSpPr>
        <p:spPr>
          <a:xfrm>
            <a:off x="2585480" y="4365104"/>
            <a:ext cx="97840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catalyst</a:t>
            </a:r>
            <a:endParaRPr lang="en-GB" dirty="0"/>
          </a:p>
        </p:txBody>
      </p:sp>
      <p:sp>
        <p:nvSpPr>
          <p:cNvPr id="16" name="Right Arrow 15"/>
          <p:cNvSpPr/>
          <p:nvPr/>
        </p:nvSpPr>
        <p:spPr>
          <a:xfrm>
            <a:off x="2081424" y="4653136"/>
            <a:ext cx="97840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catalyst</a:t>
            </a:r>
            <a:endParaRPr lang="en-GB" dirty="0"/>
          </a:p>
        </p:txBody>
      </p:sp>
      <p:sp>
        <p:nvSpPr>
          <p:cNvPr id="17" name="Right Arrow 16"/>
          <p:cNvSpPr/>
          <p:nvPr/>
        </p:nvSpPr>
        <p:spPr>
          <a:xfrm>
            <a:off x="7020272" y="2708920"/>
            <a:ext cx="1008112"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catalyst</a:t>
            </a:r>
            <a:endParaRPr lang="en-GB"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92696"/>
            <a:ext cx="8229600" cy="5217443"/>
          </a:xfrm>
        </p:spPr>
        <p:txBody>
          <a:bodyPr/>
          <a:lstStyle/>
          <a:p>
            <a:pPr>
              <a:buNone/>
            </a:pPr>
            <a:r>
              <a:rPr lang="en-GB" sz="2400" dirty="0" smtClean="0">
                <a:latin typeface="Times New Roman" pitchFamily="18" charset="0"/>
                <a:cs typeface="Times New Roman" pitchFamily="18" charset="0"/>
              </a:rPr>
              <a:t>Copolymer example</a:t>
            </a:r>
            <a:r>
              <a:rPr lang="en-GB"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
        <p:nvSpPr>
          <p:cNvPr id="6" name="Slide Number Placeholder 5"/>
          <p:cNvSpPr>
            <a:spLocks noGrp="1"/>
          </p:cNvSpPr>
          <p:nvPr>
            <p:ph type="sldNum" sz="quarter" idx="12"/>
          </p:nvPr>
        </p:nvSpPr>
        <p:spPr/>
        <p:txBody>
          <a:bodyPr/>
          <a:lstStyle/>
          <a:p>
            <a:fld id="{31ABD237-3FAC-443A-B076-16E35A43F273}" type="slidenum">
              <a:rPr lang="en-GB" smtClean="0"/>
              <a:pPr/>
              <a:t>4</a:t>
            </a:fld>
            <a:endParaRPr lang="en-GB"/>
          </a:p>
        </p:txBody>
      </p:sp>
      <p:pic>
        <p:nvPicPr>
          <p:cNvPr id="4" name="Picture 3"/>
          <p:cNvPicPr>
            <a:picLocks noChangeAspect="1" noChangeArrowheads="1"/>
          </p:cNvPicPr>
          <p:nvPr/>
        </p:nvPicPr>
        <p:blipFill>
          <a:blip r:embed="rId2" cstate="print"/>
          <a:srcRect/>
          <a:stretch>
            <a:fillRect/>
          </a:stretch>
        </p:blipFill>
        <p:spPr bwMode="auto">
          <a:xfrm>
            <a:off x="395536" y="3212976"/>
            <a:ext cx="8280920" cy="288032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611560" y="1196752"/>
            <a:ext cx="7992888" cy="216024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346050"/>
          </a:xfrm>
        </p:spPr>
        <p:txBody>
          <a:bodyPr>
            <a:normAutofit fontScale="90000"/>
          </a:bodyPr>
          <a:lstStyle/>
          <a:p>
            <a:r>
              <a:rPr lang="en-GB" sz="2800" dirty="0">
                <a:latin typeface="Times New Roman" pitchFamily="18" charset="0"/>
                <a:cs typeface="Times New Roman" pitchFamily="18" charset="0"/>
              </a:rPr>
              <a:t>E</a:t>
            </a:r>
            <a:r>
              <a:rPr lang="en-GB" sz="2800" dirty="0" smtClean="0">
                <a:latin typeface="Times New Roman" pitchFamily="18" charset="0"/>
                <a:cs typeface="Times New Roman" pitchFamily="18" charset="0"/>
              </a:rPr>
              <a:t>xercise</a:t>
            </a:r>
            <a:endParaRPr lang="en-GB" sz="2800" dirty="0">
              <a:latin typeface="Times New Roman" pitchFamily="18" charset="0"/>
              <a:cs typeface="Times New Roman" pitchFamily="18" charset="0"/>
            </a:endParaRPr>
          </a:p>
        </p:txBody>
      </p:sp>
      <p:pic>
        <p:nvPicPr>
          <p:cNvPr id="17410" name="Picture 2"/>
          <p:cNvPicPr>
            <a:picLocks noGrp="1" noChangeAspect="1" noChangeArrowheads="1"/>
          </p:cNvPicPr>
          <p:nvPr>
            <p:ph idx="1"/>
          </p:nvPr>
        </p:nvPicPr>
        <p:blipFill>
          <a:blip r:embed="rId2" cstate="print"/>
          <a:srcRect/>
          <a:stretch>
            <a:fillRect/>
          </a:stretch>
        </p:blipFill>
        <p:spPr bwMode="auto">
          <a:xfrm>
            <a:off x="614362" y="548680"/>
            <a:ext cx="7915275" cy="1944216"/>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31ABD237-3FAC-443A-B076-16E35A43F273}" type="slidenum">
              <a:rPr lang="en-GB" smtClean="0"/>
              <a:pPr/>
              <a:t>5</a:t>
            </a:fld>
            <a:endParaRPr lang="en-GB"/>
          </a:p>
        </p:txBody>
      </p:sp>
      <p:pic>
        <p:nvPicPr>
          <p:cNvPr id="17411" name="Picture 3"/>
          <p:cNvPicPr>
            <a:picLocks noChangeAspect="1" noChangeArrowheads="1"/>
          </p:cNvPicPr>
          <p:nvPr/>
        </p:nvPicPr>
        <p:blipFill>
          <a:blip r:embed="rId3" cstate="print"/>
          <a:srcRect/>
          <a:stretch>
            <a:fillRect/>
          </a:stretch>
        </p:blipFill>
        <p:spPr bwMode="auto">
          <a:xfrm>
            <a:off x="899592" y="2492896"/>
            <a:ext cx="6912768" cy="2448272"/>
          </a:xfrm>
          <a:prstGeom prst="rect">
            <a:avLst/>
          </a:prstGeom>
          <a:noFill/>
          <a:ln w="9525">
            <a:noFill/>
            <a:miter lim="800000"/>
            <a:headEnd/>
            <a:tailEnd/>
          </a:ln>
        </p:spPr>
      </p:pic>
      <p:pic>
        <p:nvPicPr>
          <p:cNvPr id="17412" name="Picture 4"/>
          <p:cNvPicPr>
            <a:picLocks noChangeAspect="1" noChangeArrowheads="1"/>
          </p:cNvPicPr>
          <p:nvPr/>
        </p:nvPicPr>
        <p:blipFill>
          <a:blip r:embed="rId4" cstate="print"/>
          <a:srcRect/>
          <a:stretch>
            <a:fillRect/>
          </a:stretch>
        </p:blipFill>
        <p:spPr bwMode="auto">
          <a:xfrm>
            <a:off x="1187624" y="4797152"/>
            <a:ext cx="6264696" cy="158417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144016" y="620688"/>
            <a:ext cx="8892480" cy="5361459"/>
          </a:xfrm>
        </p:spPr>
        <p:txBody>
          <a:bodyPr>
            <a:normAutofit/>
          </a:bodyPr>
          <a:lstStyle/>
          <a:p>
            <a:pPr>
              <a:buNone/>
            </a:pPr>
            <a:r>
              <a:rPr lang="en-GB" sz="2400" dirty="0" smtClean="0">
                <a:latin typeface="Times New Roman" pitchFamily="18" charset="0"/>
                <a:cs typeface="Times New Roman" pitchFamily="18" charset="0"/>
              </a:rPr>
              <a:t>Copolymers based on the arrangement of monomer classified into two:</a:t>
            </a: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p:txBody>
      </p:sp>
      <p:sp>
        <p:nvSpPr>
          <p:cNvPr id="14" name="Slide Number Placeholder 13"/>
          <p:cNvSpPr>
            <a:spLocks noGrp="1"/>
          </p:cNvSpPr>
          <p:nvPr>
            <p:ph type="sldNum" sz="quarter" idx="12"/>
          </p:nvPr>
        </p:nvSpPr>
        <p:spPr/>
        <p:txBody>
          <a:bodyPr/>
          <a:lstStyle/>
          <a:p>
            <a:fld id="{31ABD237-3FAC-443A-B076-16E35A43F273}" type="slidenum">
              <a:rPr lang="en-GB" smtClean="0"/>
              <a:pPr/>
              <a:t>6</a:t>
            </a:fld>
            <a:endParaRPr lang="en-GB"/>
          </a:p>
        </p:txBody>
      </p:sp>
      <p:sp>
        <p:nvSpPr>
          <p:cNvPr id="4" name="Rounded Rectangle 3"/>
          <p:cNvSpPr/>
          <p:nvPr/>
        </p:nvSpPr>
        <p:spPr>
          <a:xfrm>
            <a:off x="2339752" y="1124744"/>
            <a:ext cx="2664296"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smtClean="0">
                <a:latin typeface="Times New Roman" pitchFamily="18" charset="0"/>
                <a:cs typeface="Times New Roman" pitchFamily="18" charset="0"/>
              </a:rPr>
              <a:t>Copolymers</a:t>
            </a:r>
            <a:endParaRPr lang="en-GB" sz="2000" b="1" dirty="0">
              <a:latin typeface="Times New Roman" pitchFamily="18" charset="0"/>
              <a:cs typeface="Times New Roman" pitchFamily="18" charset="0"/>
            </a:endParaRPr>
          </a:p>
        </p:txBody>
      </p:sp>
      <p:sp>
        <p:nvSpPr>
          <p:cNvPr id="5" name="Rectangle 4"/>
          <p:cNvSpPr/>
          <p:nvPr/>
        </p:nvSpPr>
        <p:spPr>
          <a:xfrm>
            <a:off x="179512" y="1700808"/>
            <a:ext cx="417646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u="sng" dirty="0" smtClean="0">
                <a:latin typeface="Times New Roman" pitchFamily="18" charset="0"/>
                <a:cs typeface="Times New Roman" pitchFamily="18" charset="0"/>
              </a:rPr>
              <a:t>Random Arrangement</a:t>
            </a:r>
            <a:r>
              <a:rPr lang="en-GB" sz="2000" dirty="0" smtClean="0">
                <a:latin typeface="Times New Roman" pitchFamily="18" charset="0"/>
                <a:cs typeface="Times New Roman" pitchFamily="18" charset="0"/>
              </a:rPr>
              <a:t>:  arrangement of monomer in random ( disorder) order. </a:t>
            </a:r>
            <a:r>
              <a:rPr lang="en-GB" sz="2000" dirty="0" err="1" smtClean="0">
                <a:latin typeface="Times New Roman" pitchFamily="18" charset="0"/>
                <a:cs typeface="Times New Roman" pitchFamily="18" charset="0"/>
              </a:rPr>
              <a:t>Eg</a:t>
            </a:r>
            <a:r>
              <a:rPr lang="en-GB" sz="2000" dirty="0" smtClean="0">
                <a:latin typeface="Times New Roman" pitchFamily="18" charset="0"/>
                <a:cs typeface="Times New Roman" pitchFamily="18" charset="0"/>
              </a:rPr>
              <a:t>. –A-B-B-A-B-A-A-B-A-B-</a:t>
            </a:r>
            <a:endParaRPr lang="en-GB" sz="2000" dirty="0">
              <a:latin typeface="Times New Roman" pitchFamily="18" charset="0"/>
              <a:cs typeface="Times New Roman" pitchFamily="18" charset="0"/>
            </a:endParaRPr>
          </a:p>
        </p:txBody>
      </p:sp>
      <p:sp>
        <p:nvSpPr>
          <p:cNvPr id="6" name="Rectangle 5"/>
          <p:cNvSpPr/>
          <p:nvPr/>
        </p:nvSpPr>
        <p:spPr>
          <a:xfrm>
            <a:off x="4499992" y="1772816"/>
            <a:ext cx="449999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Regular Arrangement</a:t>
            </a:r>
            <a:r>
              <a:rPr lang="en-GB" sz="2000" dirty="0" smtClean="0">
                <a:latin typeface="Times New Roman" pitchFamily="18" charset="0"/>
                <a:cs typeface="Times New Roman" pitchFamily="18" charset="0"/>
              </a:rPr>
              <a:t>: arrangement in sequence ( repeating  order) of monomer. </a:t>
            </a:r>
            <a:r>
              <a:rPr lang="en-GB" sz="2000" dirty="0" err="1" smtClean="0">
                <a:latin typeface="Times New Roman" pitchFamily="18" charset="0"/>
                <a:cs typeface="Times New Roman" pitchFamily="18" charset="0"/>
              </a:rPr>
              <a:t>Eg</a:t>
            </a:r>
            <a:r>
              <a:rPr lang="en-GB" sz="2000" dirty="0" smtClean="0">
                <a:latin typeface="Times New Roman" pitchFamily="18" charset="0"/>
                <a:cs typeface="Times New Roman" pitchFamily="18" charset="0"/>
              </a:rPr>
              <a:t>. –A-B-A-B-A-B-A-</a:t>
            </a:r>
            <a:endParaRPr lang="en-GB" sz="2000" dirty="0">
              <a:latin typeface="Times New Roman" pitchFamily="18" charset="0"/>
              <a:cs typeface="Times New Roman" pitchFamily="18" charset="0"/>
            </a:endParaRPr>
          </a:p>
        </p:txBody>
      </p:sp>
      <p:sp>
        <p:nvSpPr>
          <p:cNvPr id="7" name="Down Arrow 6"/>
          <p:cNvSpPr/>
          <p:nvPr/>
        </p:nvSpPr>
        <p:spPr>
          <a:xfrm>
            <a:off x="2359176" y="1484784"/>
            <a:ext cx="4846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Down Arrow 7"/>
          <p:cNvSpPr/>
          <p:nvPr/>
        </p:nvSpPr>
        <p:spPr>
          <a:xfrm>
            <a:off x="4644008" y="1484784"/>
            <a:ext cx="4846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3563888" y="2852936"/>
            <a:ext cx="201622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latin typeface="Times New Roman" pitchFamily="18" charset="0"/>
                <a:cs typeface="Times New Roman" pitchFamily="18" charset="0"/>
              </a:rPr>
              <a:t>Polymers</a:t>
            </a:r>
            <a:endParaRPr lang="en-GB" sz="2400" dirty="0">
              <a:latin typeface="Times New Roman" pitchFamily="18" charset="0"/>
              <a:cs typeface="Times New Roman" pitchFamily="18" charset="0"/>
            </a:endParaRPr>
          </a:p>
        </p:txBody>
      </p:sp>
      <p:sp>
        <p:nvSpPr>
          <p:cNvPr id="10" name="Rectangle 9"/>
          <p:cNvSpPr/>
          <p:nvPr/>
        </p:nvSpPr>
        <p:spPr>
          <a:xfrm>
            <a:off x="539552" y="3645024"/>
            <a:ext cx="3960440"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smtClean="0">
                <a:latin typeface="Times New Roman" pitchFamily="18" charset="0"/>
                <a:cs typeface="Times New Roman" pitchFamily="18" charset="0"/>
              </a:rPr>
              <a:t>Synthetic polymers</a:t>
            </a:r>
            <a:r>
              <a:rPr lang="en-GB" dirty="0" smtClean="0"/>
              <a:t>:</a:t>
            </a:r>
          </a:p>
          <a:p>
            <a:pPr>
              <a:buFont typeface="Wingdings" pitchFamily="2" charset="2"/>
              <a:buChar char="Ø"/>
            </a:pPr>
            <a:r>
              <a:rPr lang="en-GB" dirty="0" smtClean="0"/>
              <a:t> </a:t>
            </a:r>
            <a:r>
              <a:rPr lang="en-GB" sz="2000" dirty="0" smtClean="0">
                <a:latin typeface="Times New Roman" pitchFamily="18" charset="0"/>
                <a:cs typeface="Times New Roman" pitchFamily="18" charset="0"/>
              </a:rPr>
              <a:t>are man-made polymers. </a:t>
            </a:r>
          </a:p>
          <a:p>
            <a:pPr>
              <a:buFont typeface="Wingdings" pitchFamily="2" charset="2"/>
              <a:buChar char="Ø"/>
            </a:pPr>
            <a:r>
              <a:rPr lang="en-GB" sz="2000" dirty="0">
                <a:latin typeface="Times New Roman" pitchFamily="18" charset="0"/>
                <a:cs typeface="Times New Roman" pitchFamily="18" charset="0"/>
              </a:rPr>
              <a:t>a</a:t>
            </a:r>
            <a:r>
              <a:rPr lang="en-GB" sz="2000" dirty="0" smtClean="0">
                <a:latin typeface="Times New Roman" pitchFamily="18" charset="0"/>
                <a:cs typeface="Times New Roman" pitchFamily="18" charset="0"/>
              </a:rPr>
              <a:t>re organic compound  polymers. </a:t>
            </a:r>
          </a:p>
          <a:p>
            <a:pPr>
              <a:buFont typeface="Wingdings" pitchFamily="2" charset="2"/>
              <a:buChar char="Ø"/>
            </a:pPr>
            <a:r>
              <a:rPr lang="en-GB" sz="2000" dirty="0">
                <a:latin typeface="Times New Roman" pitchFamily="18" charset="0"/>
                <a:cs typeface="Times New Roman" pitchFamily="18" charset="0"/>
              </a:rPr>
              <a:t>a</a:t>
            </a:r>
            <a:r>
              <a:rPr lang="en-GB" sz="2000" dirty="0" smtClean="0">
                <a:latin typeface="Times New Roman" pitchFamily="18" charset="0"/>
                <a:cs typeface="Times New Roman" pitchFamily="18" charset="0"/>
              </a:rPr>
              <a:t>re not biodegradable &amp; very strong. </a:t>
            </a:r>
          </a:p>
          <a:p>
            <a:r>
              <a:rPr lang="en-GB" sz="2000" b="1" dirty="0" smtClean="0">
                <a:latin typeface="Times New Roman" pitchFamily="18" charset="0"/>
                <a:cs typeface="Times New Roman" pitchFamily="18" charset="0"/>
              </a:rPr>
              <a:t>Example</a:t>
            </a:r>
            <a:r>
              <a:rPr lang="en-GB" sz="2000" dirty="0" smtClean="0">
                <a:latin typeface="Times New Roman" pitchFamily="18" charset="0"/>
                <a:cs typeface="Times New Roman" pitchFamily="18" charset="0"/>
              </a:rPr>
              <a:t>: polyethylene, Teflon, PVC, nylons, Dacron, rayon, synthetic rubber.</a:t>
            </a:r>
            <a:endParaRPr lang="en-GB" sz="2000" dirty="0">
              <a:latin typeface="Times New Roman" pitchFamily="18" charset="0"/>
              <a:cs typeface="Times New Roman" pitchFamily="18" charset="0"/>
            </a:endParaRPr>
          </a:p>
        </p:txBody>
      </p:sp>
      <p:sp>
        <p:nvSpPr>
          <p:cNvPr id="11" name="Rectangle 10"/>
          <p:cNvSpPr/>
          <p:nvPr/>
        </p:nvSpPr>
        <p:spPr>
          <a:xfrm>
            <a:off x="4788024" y="3645024"/>
            <a:ext cx="3528392" cy="28083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smtClean="0">
                <a:latin typeface="Times New Roman" pitchFamily="18" charset="0"/>
                <a:cs typeface="Times New Roman" pitchFamily="18" charset="0"/>
              </a:rPr>
              <a:t>Natural polymers</a:t>
            </a:r>
            <a:r>
              <a:rPr lang="en-GB" u="sng" dirty="0" smtClean="0"/>
              <a:t>: </a:t>
            </a:r>
          </a:p>
          <a:p>
            <a:pPr>
              <a:buFont typeface="Wingdings" pitchFamily="2" charset="2"/>
              <a:buChar char="Ø"/>
            </a:pPr>
            <a:r>
              <a:rPr lang="en-GB" sz="2000" dirty="0">
                <a:latin typeface="Times New Roman" pitchFamily="18" charset="0"/>
                <a:cs typeface="Times New Roman" pitchFamily="18" charset="0"/>
              </a:rPr>
              <a:t>a</a:t>
            </a:r>
            <a:r>
              <a:rPr lang="en-GB" sz="2000" dirty="0" smtClean="0">
                <a:latin typeface="Times New Roman" pitchFamily="18" charset="0"/>
                <a:cs typeface="Times New Roman" pitchFamily="18" charset="0"/>
              </a:rPr>
              <a:t>re found in nature</a:t>
            </a:r>
          </a:p>
          <a:p>
            <a:pPr>
              <a:buFont typeface="Wingdings" pitchFamily="2" charset="2"/>
              <a:buChar char="Ø"/>
            </a:pPr>
            <a:r>
              <a:rPr lang="en-GB" sz="2000" dirty="0" smtClean="0">
                <a:latin typeface="Times New Roman" pitchFamily="18" charset="0"/>
                <a:cs typeface="Times New Roman" pitchFamily="18" charset="0"/>
              </a:rPr>
              <a:t>are biodegradable molecules.</a:t>
            </a:r>
          </a:p>
          <a:p>
            <a:r>
              <a:rPr lang="en-GB" sz="2000" b="1" dirty="0" smtClean="0">
                <a:latin typeface="Times New Roman" pitchFamily="18" charset="0"/>
                <a:cs typeface="Times New Roman" pitchFamily="18" charset="0"/>
              </a:rPr>
              <a:t>Example</a:t>
            </a:r>
            <a:r>
              <a:rPr lang="en-GB" sz="2000" dirty="0" smtClean="0">
                <a:latin typeface="Times New Roman" pitchFamily="18" charset="0"/>
                <a:cs typeface="Times New Roman" pitchFamily="18" charset="0"/>
              </a:rPr>
              <a:t>: proteins, carbohydrate( starch, cellulose &amp; glycogen), nuclei acids, natural rubber, cotton, wool, insulin, DNA..</a:t>
            </a:r>
            <a:endParaRPr lang="en-GB" sz="2000" dirty="0">
              <a:latin typeface="Times New Roman" pitchFamily="18" charset="0"/>
              <a:cs typeface="Times New Roman" pitchFamily="18" charset="0"/>
            </a:endParaRPr>
          </a:p>
        </p:txBody>
      </p:sp>
      <p:sp>
        <p:nvSpPr>
          <p:cNvPr id="12" name="Down Arrow 11"/>
          <p:cNvSpPr/>
          <p:nvPr/>
        </p:nvSpPr>
        <p:spPr>
          <a:xfrm>
            <a:off x="3779912" y="3356992"/>
            <a:ext cx="4846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own Arrow 12"/>
          <p:cNvSpPr/>
          <p:nvPr/>
        </p:nvSpPr>
        <p:spPr>
          <a:xfrm>
            <a:off x="5076056" y="3284984"/>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800" dirty="0">
                <a:latin typeface="Times New Roman" pitchFamily="18" charset="0"/>
                <a:cs typeface="Times New Roman" pitchFamily="18" charset="0"/>
              </a:rPr>
              <a:t>P</a:t>
            </a:r>
            <a:r>
              <a:rPr lang="en-GB" sz="2800" dirty="0" smtClean="0">
                <a:latin typeface="Times New Roman" pitchFamily="18" charset="0"/>
                <a:cs typeface="Times New Roman" pitchFamily="18" charset="0"/>
              </a:rPr>
              <a:t>olymerization</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08720"/>
            <a:ext cx="8229600" cy="5217443"/>
          </a:xfrm>
        </p:spPr>
        <p:txBody>
          <a:bodyPr>
            <a:normAutofit/>
          </a:bodyPr>
          <a:lstStyle/>
          <a:p>
            <a:pPr>
              <a:buNone/>
            </a:pPr>
            <a:r>
              <a:rPr lang="en-GB" sz="2400" dirty="0">
                <a:latin typeface="Times New Roman" pitchFamily="18" charset="0"/>
                <a:cs typeface="Times New Roman" pitchFamily="18" charset="0"/>
              </a:rPr>
              <a:t>i</a:t>
            </a:r>
            <a:r>
              <a:rPr lang="en-GB" sz="2400" dirty="0" smtClean="0">
                <a:latin typeface="Times New Roman" pitchFamily="18" charset="0"/>
                <a:cs typeface="Times New Roman" pitchFamily="18" charset="0"/>
              </a:rPr>
              <a:t>s the process of combination of small molecules repeatedly many times to form a large molecule(polymer).</a:t>
            </a:r>
            <a:endParaRPr lang="en-GB" sz="2400"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31ABD237-3FAC-443A-B076-16E35A43F273}" type="slidenum">
              <a:rPr lang="en-GB" smtClean="0"/>
              <a:pPr/>
              <a:t>7</a:t>
            </a:fld>
            <a:endParaRPr lang="en-GB"/>
          </a:p>
        </p:txBody>
      </p:sp>
      <p:sp>
        <p:nvSpPr>
          <p:cNvPr id="4" name="Oval 3"/>
          <p:cNvSpPr/>
          <p:nvPr/>
        </p:nvSpPr>
        <p:spPr>
          <a:xfrm>
            <a:off x="2843808" y="1772816"/>
            <a:ext cx="3672408" cy="4320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latin typeface="Times New Roman" pitchFamily="18" charset="0"/>
                <a:cs typeface="Times New Roman" pitchFamily="18" charset="0"/>
              </a:rPr>
              <a:t>Polymerization</a:t>
            </a:r>
            <a:endParaRPr lang="en-GB" sz="2400" dirty="0">
              <a:latin typeface="Times New Roman" pitchFamily="18" charset="0"/>
              <a:cs typeface="Times New Roman" pitchFamily="18" charset="0"/>
            </a:endParaRPr>
          </a:p>
        </p:txBody>
      </p:sp>
      <p:sp>
        <p:nvSpPr>
          <p:cNvPr id="5" name="Rectangle 4"/>
          <p:cNvSpPr/>
          <p:nvPr/>
        </p:nvSpPr>
        <p:spPr>
          <a:xfrm>
            <a:off x="107504" y="2492896"/>
            <a:ext cx="4608512" cy="4149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Addition Polymerization</a:t>
            </a:r>
            <a:r>
              <a:rPr lang="en-GB" sz="2000" dirty="0" smtClean="0">
                <a:latin typeface="Times New Roman" pitchFamily="18" charset="0"/>
                <a:cs typeface="Times New Roman" pitchFamily="18" charset="0"/>
              </a:rPr>
              <a:t>( Chain-growth): is a process in which the monomer units join with one another to form a polymer without elimination of small molecules.</a:t>
            </a:r>
          </a:p>
          <a:p>
            <a:pPr>
              <a:buFont typeface="Wingdings" pitchFamily="2" charset="2"/>
              <a:buChar char="q"/>
            </a:pPr>
            <a:r>
              <a:rPr lang="en-GB" sz="2000" dirty="0" smtClean="0">
                <a:latin typeface="Times New Roman" pitchFamily="18" charset="0"/>
                <a:cs typeface="Times New Roman" pitchFamily="18" charset="0"/>
              </a:rPr>
              <a:t>The </a:t>
            </a:r>
            <a:r>
              <a:rPr lang="en-GB" sz="2000" b="1" dirty="0" smtClean="0">
                <a:latin typeface="Times New Roman" pitchFamily="18" charset="0"/>
                <a:cs typeface="Times New Roman" pitchFamily="18" charset="0"/>
              </a:rPr>
              <a:t>monomers</a:t>
            </a:r>
            <a:r>
              <a:rPr lang="en-GB" sz="2000" dirty="0" smtClean="0">
                <a:latin typeface="Times New Roman" pitchFamily="18" charset="0"/>
                <a:cs typeface="Times New Roman" pitchFamily="18" charset="0"/>
              </a:rPr>
              <a:t> are: mostly </a:t>
            </a:r>
            <a:r>
              <a:rPr lang="en-GB" sz="2000" dirty="0" err="1" smtClean="0">
                <a:latin typeface="Times New Roman" pitchFamily="18" charset="0"/>
                <a:cs typeface="Times New Roman" pitchFamily="18" charset="0"/>
              </a:rPr>
              <a:t>unsatured</a:t>
            </a:r>
            <a:r>
              <a:rPr lang="en-GB" sz="2000" dirty="0" smtClean="0">
                <a:latin typeface="Times New Roman" pitchFamily="18" charset="0"/>
                <a:cs typeface="Times New Roman" pitchFamily="18" charset="0"/>
              </a:rPr>
              <a:t>, </a:t>
            </a:r>
            <a:r>
              <a:rPr lang="en-GB" sz="2000" dirty="0" err="1" smtClean="0">
                <a:latin typeface="Times New Roman" pitchFamily="18" charset="0"/>
                <a:cs typeface="Times New Roman" pitchFamily="18" charset="0"/>
              </a:rPr>
              <a:t>homopolymers</a:t>
            </a:r>
            <a:r>
              <a:rPr lang="en-GB" sz="2000" dirty="0" smtClean="0">
                <a:latin typeface="Times New Roman" pitchFamily="18" charset="0"/>
                <a:cs typeface="Times New Roman" pitchFamily="18" charset="0"/>
              </a:rPr>
              <a:t>. can be similar or d/t,</a:t>
            </a:r>
          </a:p>
          <a:p>
            <a:pPr>
              <a:buFont typeface="Wingdings" pitchFamily="2" charset="2"/>
              <a:buChar char="q"/>
            </a:pPr>
            <a:r>
              <a:rPr lang="en-GB" sz="2000" dirty="0" smtClean="0">
                <a:latin typeface="Times New Roman" pitchFamily="18" charset="0"/>
                <a:cs typeface="Times New Roman" pitchFamily="18" charset="0"/>
              </a:rPr>
              <a:t>The simplest formula of the monomer is the same as the polymer. </a:t>
            </a:r>
            <a:r>
              <a:rPr lang="en-GB" sz="2000" b="1" dirty="0" smtClean="0">
                <a:latin typeface="Times New Roman" pitchFamily="18" charset="0"/>
                <a:cs typeface="Times New Roman" pitchFamily="18" charset="0"/>
              </a:rPr>
              <a:t>M</a:t>
            </a:r>
            <a:r>
              <a:rPr lang="en-GB" sz="2000" b="1" baseline="-25000" dirty="0" smtClean="0">
                <a:latin typeface="Times New Roman" pitchFamily="18" charset="0"/>
                <a:cs typeface="Times New Roman" pitchFamily="18" charset="0"/>
              </a:rPr>
              <a:t>p</a:t>
            </a:r>
            <a:r>
              <a:rPr lang="en-GB" sz="2000" b="1" dirty="0" smtClean="0">
                <a:latin typeface="Times New Roman" pitchFamily="18" charset="0"/>
                <a:cs typeface="Times New Roman" pitchFamily="18" charset="0"/>
              </a:rPr>
              <a:t>= n X M</a:t>
            </a:r>
            <a:r>
              <a:rPr lang="en-GB" sz="2000" b="1" baseline="-25000" dirty="0" smtClean="0">
                <a:latin typeface="Times New Roman" pitchFamily="18" charset="0"/>
                <a:cs typeface="Times New Roman" pitchFamily="18" charset="0"/>
              </a:rPr>
              <a:t>m   </a:t>
            </a:r>
            <a:r>
              <a:rPr lang="en-GB" sz="2000" b="1" baseline="30000" dirty="0" smtClean="0">
                <a:latin typeface="Times New Roman" pitchFamily="18" charset="0"/>
                <a:cs typeface="Times New Roman" pitchFamily="18" charset="0"/>
              </a:rPr>
              <a:t> </a:t>
            </a:r>
          </a:p>
          <a:p>
            <a:r>
              <a:rPr lang="en-GB" sz="2000" dirty="0" smtClean="0">
                <a:latin typeface="Times New Roman" pitchFamily="18" charset="0"/>
                <a:cs typeface="Times New Roman" pitchFamily="18" charset="0"/>
              </a:rPr>
              <a:t> Where Mp =molar mass of polymer, Mm = molar mass monomer, n = monomer unit. </a:t>
            </a:r>
          </a:p>
          <a:p>
            <a:r>
              <a:rPr lang="en-GB" sz="2000" b="1" u="sng" dirty="0" smtClean="0">
                <a:latin typeface="Times New Roman" pitchFamily="18" charset="0"/>
                <a:cs typeface="Times New Roman" pitchFamily="18" charset="0"/>
              </a:rPr>
              <a:t>Example:</a:t>
            </a:r>
            <a:r>
              <a:rPr lang="en-GB" sz="2000" dirty="0" smtClean="0">
                <a:latin typeface="Times New Roman" pitchFamily="18" charset="0"/>
                <a:cs typeface="Times New Roman" pitchFamily="18" charset="0"/>
              </a:rPr>
              <a:t> PVC, PMMA, Teflon, polystyrene, </a:t>
            </a:r>
            <a:r>
              <a:rPr lang="en-GB" sz="2000" dirty="0" err="1" smtClean="0">
                <a:latin typeface="Times New Roman" pitchFamily="18" charset="0"/>
                <a:cs typeface="Times New Roman" pitchFamily="18" charset="0"/>
              </a:rPr>
              <a:t>perspex</a:t>
            </a:r>
            <a:r>
              <a:rPr lang="en-GB" sz="2000" dirty="0" smtClean="0">
                <a:latin typeface="Times New Roman" pitchFamily="18" charset="0"/>
                <a:cs typeface="Times New Roman" pitchFamily="18" charset="0"/>
              </a:rPr>
              <a:t>,... </a:t>
            </a:r>
            <a:endParaRPr lang="en-GB" sz="2000" baseline="-25000" dirty="0">
              <a:latin typeface="Times New Roman" pitchFamily="18" charset="0"/>
              <a:cs typeface="Times New Roman" pitchFamily="18" charset="0"/>
            </a:endParaRPr>
          </a:p>
        </p:txBody>
      </p:sp>
      <p:sp>
        <p:nvSpPr>
          <p:cNvPr id="6" name="Rectangle 5"/>
          <p:cNvSpPr/>
          <p:nvPr/>
        </p:nvSpPr>
        <p:spPr>
          <a:xfrm>
            <a:off x="4860032" y="2492896"/>
            <a:ext cx="4283968" cy="4079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u="sng" dirty="0" smtClean="0">
                <a:latin typeface="Times New Roman" pitchFamily="18" charset="0"/>
                <a:cs typeface="Times New Roman" pitchFamily="18" charset="0"/>
              </a:rPr>
              <a:t>Condensation Polymerization</a:t>
            </a:r>
            <a:r>
              <a:rPr lang="en-GB" sz="2000" dirty="0" smtClean="0">
                <a:latin typeface="Times New Roman" pitchFamily="18" charset="0"/>
                <a:cs typeface="Times New Roman" pitchFamily="18" charset="0"/>
              </a:rPr>
              <a:t>( Step-growth):is a process in which the monomer units join with one another to form a polymer with elimination (expulsion)of small molecules like H</a:t>
            </a:r>
            <a:r>
              <a:rPr lang="en-GB" sz="2000" baseline="-25000" dirty="0" smtClean="0">
                <a:latin typeface="Times New Roman" pitchFamily="18" charset="0"/>
                <a:cs typeface="Times New Roman" pitchFamily="18" charset="0"/>
              </a:rPr>
              <a:t>2</a:t>
            </a:r>
            <a:r>
              <a:rPr lang="en-GB" sz="2000" dirty="0" smtClean="0">
                <a:latin typeface="Times New Roman" pitchFamily="18" charset="0"/>
                <a:cs typeface="Times New Roman" pitchFamily="18" charset="0"/>
              </a:rPr>
              <a:t>O.</a:t>
            </a:r>
          </a:p>
          <a:p>
            <a:pPr>
              <a:buFont typeface="Wingdings" pitchFamily="2" charset="2"/>
              <a:buChar char="v"/>
            </a:pPr>
            <a:r>
              <a:rPr lang="en-GB" sz="2000" dirty="0" smtClean="0">
                <a:latin typeface="Times New Roman" pitchFamily="18" charset="0"/>
                <a:cs typeface="Times New Roman" pitchFamily="18" charset="0"/>
              </a:rPr>
              <a:t>The </a:t>
            </a:r>
            <a:r>
              <a:rPr lang="en-GB" sz="2000" b="1" dirty="0" smtClean="0">
                <a:latin typeface="Times New Roman" pitchFamily="18" charset="0"/>
                <a:cs typeface="Times New Roman" pitchFamily="18" charset="0"/>
              </a:rPr>
              <a:t>monomers are</a:t>
            </a:r>
            <a:r>
              <a:rPr lang="en-GB" sz="2000" dirty="0" smtClean="0">
                <a:latin typeface="Times New Roman" pitchFamily="18" charset="0"/>
                <a:cs typeface="Times New Roman" pitchFamily="18" charset="0"/>
              </a:rPr>
              <a:t> mostly have </a:t>
            </a:r>
            <a:r>
              <a:rPr lang="en-GB" sz="2000" dirty="0" err="1" smtClean="0">
                <a:latin typeface="Times New Roman" pitchFamily="18" charset="0"/>
                <a:cs typeface="Times New Roman" pitchFamily="18" charset="0"/>
              </a:rPr>
              <a:t>bifunctional</a:t>
            </a:r>
            <a:r>
              <a:rPr lang="en-GB" sz="2000" dirty="0" smtClean="0">
                <a:latin typeface="Times New Roman" pitchFamily="18" charset="0"/>
                <a:cs typeface="Times New Roman" pitchFamily="18" charset="0"/>
              </a:rPr>
              <a:t> group, different type, mostly copolymers.</a:t>
            </a:r>
          </a:p>
          <a:p>
            <a:pPr>
              <a:buFont typeface="Wingdings" pitchFamily="2" charset="2"/>
              <a:buChar char="v"/>
            </a:pPr>
            <a:r>
              <a:rPr lang="en-GB" sz="2000" dirty="0" smtClean="0">
                <a:latin typeface="Times New Roman" pitchFamily="18" charset="0"/>
                <a:cs typeface="Times New Roman" pitchFamily="18" charset="0"/>
              </a:rPr>
              <a:t>The simplest  formula of the monomer &amp; polymer not the same.</a:t>
            </a:r>
          </a:p>
          <a:p>
            <a:r>
              <a:rPr lang="en-GB" sz="2000" b="1" u="sng" dirty="0" smtClean="0">
                <a:latin typeface="Times New Roman" pitchFamily="18" charset="0"/>
                <a:cs typeface="Times New Roman" pitchFamily="18" charset="0"/>
              </a:rPr>
              <a:t>Example</a:t>
            </a:r>
            <a:r>
              <a:rPr lang="en-GB" sz="2000" b="1" dirty="0" smtClean="0">
                <a:latin typeface="Times New Roman" pitchFamily="18" charset="0"/>
                <a:cs typeface="Times New Roman" pitchFamily="18" charset="0"/>
              </a:rPr>
              <a:t>:</a:t>
            </a:r>
            <a:r>
              <a:rPr lang="en-GB" sz="2000" dirty="0" smtClean="0">
                <a:latin typeface="Times New Roman" pitchFamily="18" charset="0"/>
                <a:cs typeface="Times New Roman" pitchFamily="18" charset="0"/>
              </a:rPr>
              <a:t> nylon, </a:t>
            </a:r>
            <a:r>
              <a:rPr lang="en-GB" sz="2000" dirty="0" err="1" smtClean="0">
                <a:latin typeface="Times New Roman" pitchFamily="18" charset="0"/>
                <a:cs typeface="Times New Roman" pitchFamily="18" charset="0"/>
              </a:rPr>
              <a:t>dacron</a:t>
            </a:r>
            <a:r>
              <a:rPr lang="en-GB" sz="2000" dirty="0" smtClean="0">
                <a:latin typeface="Times New Roman" pitchFamily="18" charset="0"/>
                <a:cs typeface="Times New Roman" pitchFamily="18" charset="0"/>
              </a:rPr>
              <a:t>(polyester), </a:t>
            </a:r>
            <a:r>
              <a:rPr lang="en-GB" sz="2000" dirty="0" err="1" smtClean="0">
                <a:latin typeface="Times New Roman" pitchFamily="18" charset="0"/>
                <a:cs typeface="Times New Roman" pitchFamily="18" charset="0"/>
              </a:rPr>
              <a:t>kelvar</a:t>
            </a:r>
            <a:r>
              <a:rPr lang="en-GB" sz="2000" dirty="0" smtClean="0">
                <a:latin typeface="Times New Roman" pitchFamily="18" charset="0"/>
                <a:cs typeface="Times New Roman" pitchFamily="18" charset="0"/>
              </a:rPr>
              <a:t>, </a:t>
            </a:r>
            <a:r>
              <a:rPr lang="en-GB" sz="2000" dirty="0" err="1" smtClean="0">
                <a:latin typeface="Times New Roman" pitchFamily="18" charset="0"/>
                <a:cs typeface="Times New Roman" pitchFamily="18" charset="0"/>
              </a:rPr>
              <a:t>nomex</a:t>
            </a:r>
            <a:r>
              <a:rPr lang="en-GB" sz="2000" dirty="0" smtClean="0">
                <a:latin typeface="Times New Roman" pitchFamily="18" charset="0"/>
                <a:cs typeface="Times New Roman" pitchFamily="18" charset="0"/>
              </a:rPr>
              <a:t>, proteins, starch, cellulose, </a:t>
            </a:r>
            <a:r>
              <a:rPr lang="en-GB" sz="2000" dirty="0" err="1" smtClean="0">
                <a:latin typeface="Times New Roman" pitchFamily="18" charset="0"/>
                <a:cs typeface="Times New Roman" pitchFamily="18" charset="0"/>
              </a:rPr>
              <a:t>bakelite</a:t>
            </a:r>
            <a:r>
              <a:rPr lang="en-GB" sz="2000" dirty="0" smtClean="0">
                <a:latin typeface="Times New Roman" pitchFamily="18" charset="0"/>
                <a:cs typeface="Times New Roman" pitchFamily="18" charset="0"/>
              </a:rPr>
              <a:t>,....</a:t>
            </a:r>
          </a:p>
          <a:p>
            <a:pPr algn="ctr"/>
            <a:r>
              <a:rPr lang="en-GB" sz="2000" dirty="0" smtClean="0">
                <a:latin typeface="Times New Roman" pitchFamily="18" charset="0"/>
                <a:cs typeface="Times New Roman" pitchFamily="18" charset="0"/>
              </a:rPr>
              <a:t> </a:t>
            </a:r>
            <a:endParaRPr lang="en-GB" sz="2000" dirty="0">
              <a:latin typeface="Times New Roman" pitchFamily="18" charset="0"/>
              <a:cs typeface="Times New Roman" pitchFamily="18" charset="0"/>
            </a:endParaRPr>
          </a:p>
        </p:txBody>
      </p:sp>
      <p:sp>
        <p:nvSpPr>
          <p:cNvPr id="7" name="Down Arrow 6"/>
          <p:cNvSpPr/>
          <p:nvPr/>
        </p:nvSpPr>
        <p:spPr>
          <a:xfrm>
            <a:off x="3203848" y="2132856"/>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Down Arrow 7"/>
          <p:cNvSpPr/>
          <p:nvPr/>
        </p:nvSpPr>
        <p:spPr>
          <a:xfrm>
            <a:off x="6012160" y="2060848"/>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274042"/>
          </a:xfrm>
        </p:spPr>
        <p:txBody>
          <a:bodyPr>
            <a:noAutofit/>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5" name="Content Placeholder 4"/>
          <p:cNvSpPr>
            <a:spLocks noGrp="1"/>
          </p:cNvSpPr>
          <p:nvPr>
            <p:ph idx="1"/>
          </p:nvPr>
        </p:nvSpPr>
        <p:spPr>
          <a:xfrm>
            <a:off x="457200" y="404664"/>
            <a:ext cx="8229600" cy="6237312"/>
          </a:xfrm>
        </p:spPr>
        <p:txBody>
          <a:bodyPr>
            <a:normAutofit fontScale="92500" lnSpcReduction="10000"/>
          </a:bodyPr>
          <a:lstStyle/>
          <a:p>
            <a:pPr>
              <a:buNone/>
            </a:pPr>
            <a:r>
              <a:rPr lang="en-GB" sz="2400" dirty="0" smtClean="0">
                <a:latin typeface="Times New Roman" pitchFamily="18" charset="0"/>
                <a:cs typeface="Times New Roman" pitchFamily="18" charset="0"/>
              </a:rPr>
              <a:t>Exercise:</a:t>
            </a: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endParaRPr lang="en-GB" sz="2400" dirty="0" smtClean="0">
              <a:latin typeface="Times New Roman" pitchFamily="18" charset="0"/>
              <a:cs typeface="Times New Roman" pitchFamily="18" charset="0"/>
            </a:endParaRPr>
          </a:p>
          <a:p>
            <a:pPr>
              <a:buNone/>
            </a:pPr>
            <a:r>
              <a:rPr lang="en-GB" sz="2400" dirty="0" smtClean="0">
                <a:latin typeface="Times New Roman" pitchFamily="18" charset="0"/>
                <a:cs typeface="Times New Roman" pitchFamily="18" charset="0"/>
              </a:rPr>
              <a:t> I. </a:t>
            </a:r>
            <a:r>
              <a:rPr lang="en-GB" sz="2400" b="1" dirty="0" smtClean="0">
                <a:latin typeface="Times New Roman" pitchFamily="18" charset="0"/>
                <a:cs typeface="Times New Roman" pitchFamily="18" charset="0"/>
              </a:rPr>
              <a:t>Synthetic Polymers:                                                                             A) Addition polymerization(</a:t>
            </a:r>
            <a:r>
              <a:rPr lang="en-GB" sz="2400" b="1" dirty="0" err="1" smtClean="0">
                <a:latin typeface="Times New Roman" pitchFamily="18" charset="0"/>
                <a:cs typeface="Times New Roman" pitchFamily="18" charset="0"/>
              </a:rPr>
              <a:t>Homopolymerization</a:t>
            </a:r>
            <a:r>
              <a:rPr lang="en-GB" sz="2400" b="1" dirty="0" smtClean="0">
                <a:latin typeface="Times New Roman" pitchFamily="18" charset="0"/>
                <a:cs typeface="Times New Roman" pitchFamily="18" charset="0"/>
              </a:rPr>
              <a:t>)</a:t>
            </a:r>
          </a:p>
          <a:p>
            <a:pPr>
              <a:buFont typeface="Wingdings" pitchFamily="2" charset="2"/>
              <a:buChar char="v"/>
            </a:pPr>
            <a:r>
              <a:rPr lang="en-GB" sz="2400" dirty="0" smtClean="0">
                <a:latin typeface="Times New Roman" pitchFamily="18" charset="0"/>
                <a:cs typeface="Times New Roman" pitchFamily="18" charset="0"/>
              </a:rPr>
              <a:t>The first semi-synthetic polymer produced was Bakelite in 1909</a:t>
            </a:r>
          </a:p>
          <a:p>
            <a:pPr>
              <a:buFont typeface="Wingdings" pitchFamily="2" charset="2"/>
              <a:buChar char="v"/>
            </a:pPr>
            <a:r>
              <a:rPr lang="en-GB" sz="2400" dirty="0" smtClean="0">
                <a:latin typeface="Times New Roman" pitchFamily="18" charset="0"/>
                <a:cs typeface="Times New Roman" pitchFamily="18" charset="0"/>
              </a:rPr>
              <a:t>In 1911, Bakelite was followed by rayon, the first synthetic </a:t>
            </a:r>
            <a:r>
              <a:rPr lang="en-GB" sz="2400" dirty="0" err="1" smtClean="0">
                <a:latin typeface="Times New Roman" pitchFamily="18" charset="0"/>
                <a:cs typeface="Times New Roman" pitchFamily="18" charset="0"/>
              </a:rPr>
              <a:t>fiber</a:t>
            </a:r>
            <a:r>
              <a:rPr lang="en-GB" sz="2400" dirty="0" smtClean="0">
                <a:latin typeface="Times New Roman" pitchFamily="18" charset="0"/>
                <a:cs typeface="Times New Roman" pitchFamily="18" charset="0"/>
              </a:rPr>
              <a:t>.</a:t>
            </a:r>
            <a:endParaRPr lang="en-GB" sz="2400" b="1" dirty="0" smtClean="0">
              <a:latin typeface="Times New Roman" pitchFamily="18" charset="0"/>
              <a:cs typeface="Times New Roman" pitchFamily="18" charset="0"/>
            </a:endParaRPr>
          </a:p>
          <a:p>
            <a:endParaRPr lang="en-GB" dirty="0"/>
          </a:p>
        </p:txBody>
      </p:sp>
      <p:sp>
        <p:nvSpPr>
          <p:cNvPr id="8" name="Slide Number Placeholder 7"/>
          <p:cNvSpPr>
            <a:spLocks noGrp="1"/>
          </p:cNvSpPr>
          <p:nvPr>
            <p:ph type="sldNum" sz="quarter" idx="12"/>
          </p:nvPr>
        </p:nvSpPr>
        <p:spPr/>
        <p:txBody>
          <a:bodyPr/>
          <a:lstStyle/>
          <a:p>
            <a:fld id="{31ABD237-3FAC-443A-B076-16E35A43F273}" type="slidenum">
              <a:rPr lang="en-GB" smtClean="0"/>
              <a:pPr/>
              <a:t>8</a:t>
            </a:fld>
            <a:endParaRPr lang="en-GB"/>
          </a:p>
        </p:txBody>
      </p:sp>
      <p:pic>
        <p:nvPicPr>
          <p:cNvPr id="6" name="Picture 2"/>
          <p:cNvPicPr>
            <a:picLocks noChangeAspect="1" noChangeArrowheads="1"/>
          </p:cNvPicPr>
          <p:nvPr/>
        </p:nvPicPr>
        <p:blipFill>
          <a:blip r:embed="rId2" cstate="print"/>
          <a:srcRect/>
          <a:stretch>
            <a:fillRect/>
          </a:stretch>
        </p:blipFill>
        <p:spPr bwMode="auto">
          <a:xfrm>
            <a:off x="827583" y="692696"/>
            <a:ext cx="6768753" cy="2520280"/>
          </a:xfrm>
          <a:prstGeom prst="rect">
            <a:avLst/>
          </a:prstGeom>
          <a:noFill/>
          <a:ln w="9525">
            <a:noFill/>
            <a:miter lim="800000"/>
            <a:headEnd/>
            <a:tailEnd/>
          </a:ln>
        </p:spPr>
      </p:pic>
      <p:pic>
        <p:nvPicPr>
          <p:cNvPr id="18435" name="Picture 3"/>
          <p:cNvPicPr>
            <a:picLocks noChangeAspect="1" noChangeArrowheads="1"/>
          </p:cNvPicPr>
          <p:nvPr/>
        </p:nvPicPr>
        <p:blipFill>
          <a:blip r:embed="rId3" cstate="print"/>
          <a:srcRect/>
          <a:stretch>
            <a:fillRect/>
          </a:stretch>
        </p:blipFill>
        <p:spPr bwMode="auto">
          <a:xfrm>
            <a:off x="755576" y="3212977"/>
            <a:ext cx="6840760" cy="1944216"/>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490066"/>
          </a:xfrm>
        </p:spPr>
        <p:txBody>
          <a:bodyPr>
            <a:normAutofit fontScale="90000"/>
          </a:bodyPr>
          <a:lstStyle/>
          <a:p>
            <a:r>
              <a:rPr lang="en-GB" sz="2800" dirty="0" smtClean="0">
                <a:latin typeface="Times New Roman" pitchFamily="18" charset="0"/>
                <a:cs typeface="Times New Roman" pitchFamily="18" charset="0"/>
              </a:rPr>
              <a:t>Cont...</a:t>
            </a:r>
            <a:endParaRPr lang="en-GB" sz="2800" dirty="0">
              <a:latin typeface="Times New Roman" pitchFamily="18" charset="0"/>
              <a:cs typeface="Times New Roman" pitchFamily="18" charset="0"/>
            </a:endParaRPr>
          </a:p>
        </p:txBody>
      </p:sp>
      <p:sp>
        <p:nvSpPr>
          <p:cNvPr id="3" name="Content Placeholder 2"/>
          <p:cNvSpPr>
            <a:spLocks noGrp="1"/>
          </p:cNvSpPr>
          <p:nvPr>
            <p:ph idx="1"/>
          </p:nvPr>
        </p:nvSpPr>
        <p:spPr>
          <a:xfrm>
            <a:off x="323528" y="764704"/>
            <a:ext cx="8640960" cy="5361459"/>
          </a:xfrm>
        </p:spPr>
        <p:txBody>
          <a:bodyPr/>
          <a:lstStyle/>
          <a:p>
            <a:pPr>
              <a:buNone/>
            </a:pPr>
            <a:r>
              <a:rPr lang="en-GB" dirty="0"/>
              <a:t/>
            </a:r>
            <a:br>
              <a:rPr lang="en-GB" dirty="0"/>
            </a:br>
            <a:r>
              <a:rPr lang="en-GB" dirty="0"/>
              <a:t> </a:t>
            </a:r>
            <a:br>
              <a:rPr lang="en-GB" dirty="0"/>
            </a:br>
            <a:endParaRPr lang="en-GB" dirty="0"/>
          </a:p>
        </p:txBody>
      </p:sp>
      <p:sp>
        <p:nvSpPr>
          <p:cNvPr id="6" name="Footer Placeholder 5"/>
          <p:cNvSpPr>
            <a:spLocks noGrp="1"/>
          </p:cNvSpPr>
          <p:nvPr>
            <p:ph type="ftr" sz="quarter" idx="11"/>
          </p:nvPr>
        </p:nvSpPr>
        <p:spPr/>
        <p:txBody>
          <a:bodyPr/>
          <a:lstStyle/>
          <a:p>
            <a:r>
              <a:rPr lang="en-GB" smtClean="0"/>
              <a:t>By F.B</a:t>
            </a:r>
            <a:endParaRPr lang="en-GB"/>
          </a:p>
        </p:txBody>
      </p:sp>
      <p:sp>
        <p:nvSpPr>
          <p:cNvPr id="4" name="Slide Number Placeholder 3"/>
          <p:cNvSpPr>
            <a:spLocks noGrp="1"/>
          </p:cNvSpPr>
          <p:nvPr>
            <p:ph type="sldNum" sz="quarter" idx="12"/>
          </p:nvPr>
        </p:nvSpPr>
        <p:spPr/>
        <p:txBody>
          <a:bodyPr/>
          <a:lstStyle/>
          <a:p>
            <a:fld id="{31ABD237-3FAC-443A-B076-16E35A43F273}" type="slidenum">
              <a:rPr lang="en-GB" smtClean="0"/>
              <a:pPr/>
              <a:t>9</a:t>
            </a:fld>
            <a:endParaRPr lang="en-GB"/>
          </a:p>
        </p:txBody>
      </p:sp>
      <p:graphicFrame>
        <p:nvGraphicFramePr>
          <p:cNvPr id="5" name="Table 4"/>
          <p:cNvGraphicFramePr>
            <a:graphicFrameLocks noGrp="1"/>
          </p:cNvGraphicFramePr>
          <p:nvPr/>
        </p:nvGraphicFramePr>
        <p:xfrm>
          <a:off x="144015" y="404664"/>
          <a:ext cx="8964489" cy="6237311"/>
        </p:xfrm>
        <a:graphic>
          <a:graphicData uri="http://schemas.openxmlformats.org/drawingml/2006/table">
            <a:tbl>
              <a:tblPr firstRow="1" bandRow="1">
                <a:tableStyleId>{5C22544A-7EE6-4342-B048-85BDC9FD1C3A}</a:tableStyleId>
              </a:tblPr>
              <a:tblGrid>
                <a:gridCol w="224110"/>
                <a:gridCol w="1683595"/>
                <a:gridCol w="2232248"/>
                <a:gridCol w="2508709"/>
                <a:gridCol w="2315827"/>
              </a:tblGrid>
              <a:tr h="435156">
                <a:tc>
                  <a:txBody>
                    <a:bodyPr/>
                    <a:lstStyle/>
                    <a:p>
                      <a:endParaRPr lang="en-GB" dirty="0"/>
                    </a:p>
                  </a:txBody>
                  <a:tcPr/>
                </a:tc>
                <a:tc>
                  <a:txBody>
                    <a:bodyPr/>
                    <a:lstStyle/>
                    <a:p>
                      <a:r>
                        <a:rPr lang="en-GB" dirty="0" smtClean="0">
                          <a:latin typeface="Times New Roman" pitchFamily="18" charset="0"/>
                          <a:cs typeface="Times New Roman" pitchFamily="18" charset="0"/>
                        </a:rPr>
                        <a:t>Polymers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monomers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properties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uses</a:t>
                      </a:r>
                      <a:endParaRPr lang="en-GB" dirty="0">
                        <a:latin typeface="Times New Roman" pitchFamily="18" charset="0"/>
                        <a:cs typeface="Times New Roman" pitchFamily="18" charset="0"/>
                      </a:endParaRPr>
                    </a:p>
                  </a:txBody>
                  <a:tcPr/>
                </a:tc>
              </a:tr>
              <a:tr h="920977">
                <a:tc>
                  <a:txBody>
                    <a:bodyPr/>
                    <a:lstStyle/>
                    <a:p>
                      <a:r>
                        <a:rPr lang="en-GB" dirty="0" smtClean="0"/>
                        <a:t>1</a:t>
                      </a:r>
                      <a:endParaRPr lang="en-GB" dirty="0"/>
                    </a:p>
                  </a:txBody>
                  <a:tcPr/>
                </a:tc>
                <a:tc>
                  <a:txBody>
                    <a:bodyPr/>
                    <a:lstStyle/>
                    <a:p>
                      <a:r>
                        <a:rPr lang="en-GB" dirty="0" smtClean="0">
                          <a:latin typeface="Times New Roman" pitchFamily="18" charset="0"/>
                          <a:cs typeface="Times New Roman" pitchFamily="18" charset="0"/>
                        </a:rPr>
                        <a:t>polyethylene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Ethylene(CH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Has no taste, nontoxic, light weight </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a:t>
                      </a:r>
                      <a:r>
                        <a:rPr lang="en-GB" baseline="0" dirty="0" smtClean="0">
                          <a:latin typeface="Times New Roman" pitchFamily="18" charset="0"/>
                          <a:cs typeface="Times New Roman" pitchFamily="18" charset="0"/>
                        </a:rPr>
                        <a:t> bottles, trash bags electrical insulation,...</a:t>
                      </a:r>
                      <a:endParaRPr lang="en-GB" dirty="0">
                        <a:latin typeface="Times New Roman" pitchFamily="18" charset="0"/>
                        <a:cs typeface="Times New Roman" pitchFamily="18" charset="0"/>
                      </a:endParaRPr>
                    </a:p>
                  </a:txBody>
                  <a:tcPr/>
                </a:tc>
              </a:tr>
              <a:tr h="920977">
                <a:tc>
                  <a:txBody>
                    <a:bodyPr/>
                    <a:lstStyle/>
                    <a:p>
                      <a:r>
                        <a:rPr lang="en-GB" dirty="0" smtClean="0"/>
                        <a:t>2</a:t>
                      </a:r>
                      <a:endParaRPr lang="en-GB" dirty="0"/>
                    </a:p>
                  </a:txBody>
                  <a:tcPr/>
                </a:tc>
                <a:tc>
                  <a:txBody>
                    <a:bodyPr/>
                    <a:lstStyle/>
                    <a:p>
                      <a:r>
                        <a:rPr lang="en-GB" dirty="0" smtClean="0">
                          <a:latin typeface="Times New Roman" pitchFamily="18" charset="0"/>
                          <a:cs typeface="Times New Roman" pitchFamily="18" charset="0"/>
                        </a:rPr>
                        <a:t>Polypropylene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propylene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stronger than polyethylene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 food container, ropes, bottles,...</a:t>
                      </a:r>
                      <a:endParaRPr lang="en-GB" dirty="0">
                        <a:latin typeface="Times New Roman" pitchFamily="18" charset="0"/>
                        <a:cs typeface="Times New Roman" pitchFamily="18" charset="0"/>
                      </a:endParaRPr>
                    </a:p>
                  </a:txBody>
                  <a:tcPr/>
                </a:tc>
              </a:tr>
              <a:tr h="920977">
                <a:tc>
                  <a:txBody>
                    <a:bodyPr/>
                    <a:lstStyle/>
                    <a:p>
                      <a:r>
                        <a:rPr lang="en-GB" dirty="0" smtClean="0"/>
                        <a:t>3</a:t>
                      </a:r>
                      <a:endParaRPr lang="en-GB" dirty="0"/>
                    </a:p>
                  </a:txBody>
                  <a:tcPr/>
                </a:tc>
                <a:tc>
                  <a:txBody>
                    <a:bodyPr/>
                    <a:lstStyle/>
                    <a:p>
                      <a:r>
                        <a:rPr lang="en-GB" dirty="0" smtClean="0">
                          <a:latin typeface="Times New Roman" pitchFamily="18" charset="0"/>
                          <a:cs typeface="Times New Roman" pitchFamily="18" charset="0"/>
                        </a:rPr>
                        <a:t>Polyvinylchloride (PVC)</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Vinylchloride</a:t>
                      </a:r>
                      <a:r>
                        <a:rPr lang="en-GB" dirty="0" smtClean="0">
                          <a:latin typeface="Times New Roman" pitchFamily="18" charset="0"/>
                          <a:cs typeface="Times New Roman" pitchFamily="18" charset="0"/>
                        </a:rPr>
                        <a:t>( 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a:t>
                      </a:r>
                      <a:r>
                        <a:rPr lang="en-GB" dirty="0" err="1" smtClean="0">
                          <a:latin typeface="Times New Roman" pitchFamily="18" charset="0"/>
                          <a:cs typeface="Times New Roman" pitchFamily="18" charset="0"/>
                        </a:rPr>
                        <a:t>CHCl</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stronger than polyethylene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 pipes, leather, shoes, wall papers,...</a:t>
                      </a:r>
                      <a:endParaRPr lang="en-GB" dirty="0">
                        <a:latin typeface="Times New Roman" pitchFamily="18" charset="0"/>
                        <a:cs typeface="Times New Roman" pitchFamily="18" charset="0"/>
                      </a:endParaRPr>
                    </a:p>
                  </a:txBody>
                  <a:tcPr/>
                </a:tc>
              </a:tr>
              <a:tr h="1197270">
                <a:tc>
                  <a:txBody>
                    <a:bodyPr/>
                    <a:lstStyle/>
                    <a:p>
                      <a:r>
                        <a:rPr lang="en-GB" dirty="0" smtClean="0"/>
                        <a:t>4</a:t>
                      </a:r>
                      <a:endParaRPr lang="en-GB" dirty="0"/>
                    </a:p>
                  </a:txBody>
                  <a:tcPr/>
                </a:tc>
                <a:tc>
                  <a:txBody>
                    <a:bodyPr/>
                    <a:lstStyle/>
                    <a:p>
                      <a:r>
                        <a:rPr lang="en-GB" dirty="0" err="1" smtClean="0">
                          <a:latin typeface="Times New Roman" pitchFamily="18" charset="0"/>
                          <a:cs typeface="Times New Roman" pitchFamily="18" charset="0"/>
                        </a:rPr>
                        <a:t>Polymethylmethacrylate</a:t>
                      </a:r>
                      <a:r>
                        <a:rPr lang="en-GB" dirty="0" smtClean="0">
                          <a:latin typeface="Times New Roman" pitchFamily="18" charset="0"/>
                          <a:cs typeface="Times New Roman" pitchFamily="18" charset="0"/>
                        </a:rPr>
                        <a:t>(</a:t>
                      </a:r>
                      <a:r>
                        <a:rPr lang="en-GB" dirty="0" err="1" smtClean="0">
                          <a:latin typeface="Times New Roman" pitchFamily="18" charset="0"/>
                          <a:cs typeface="Times New Roman" pitchFamily="18" charset="0"/>
                        </a:rPr>
                        <a:t>perspex</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Methylmethacrylate</a:t>
                      </a:r>
                      <a:r>
                        <a:rPr lang="en-GB" dirty="0" smtClean="0">
                          <a:latin typeface="Times New Roman" pitchFamily="18" charset="0"/>
                          <a:cs typeface="Times New Roman" pitchFamily="18" charset="0"/>
                        </a:rPr>
                        <a:t>( 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=C(CH</a:t>
                      </a:r>
                      <a:r>
                        <a:rPr lang="en-GB" baseline="-25000" dirty="0" smtClean="0">
                          <a:latin typeface="Times New Roman" pitchFamily="18" charset="0"/>
                          <a:cs typeface="Times New Roman" pitchFamily="18" charset="0"/>
                        </a:rPr>
                        <a:t>3</a:t>
                      </a:r>
                      <a:r>
                        <a:rPr lang="en-GB" dirty="0" smtClean="0">
                          <a:latin typeface="Times New Roman" pitchFamily="18" charset="0"/>
                          <a:cs typeface="Times New Roman" pitchFamily="18" charset="0"/>
                        </a:rPr>
                        <a:t>)CO</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CH</a:t>
                      </a:r>
                      <a:r>
                        <a:rPr lang="en-GB" baseline="-25000" dirty="0" smtClean="0">
                          <a:latin typeface="Times New Roman" pitchFamily="18" charset="0"/>
                          <a:cs typeface="Times New Roman" pitchFamily="18" charset="0"/>
                        </a:rPr>
                        <a:t>3</a:t>
                      </a:r>
                      <a:endParaRPr lang="en-GB" baseline="-25000"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sold under the trade name </a:t>
                      </a:r>
                      <a:r>
                        <a:rPr lang="en-GB" dirty="0" err="1" smtClean="0">
                          <a:latin typeface="Times New Roman" pitchFamily="18" charset="0"/>
                          <a:cs typeface="Times New Roman" pitchFamily="18" charset="0"/>
                        </a:rPr>
                        <a:t>lucite</a:t>
                      </a:r>
                      <a:r>
                        <a:rPr lang="en-GB" dirty="0" smtClean="0">
                          <a:latin typeface="Times New Roman" pitchFamily="18" charset="0"/>
                          <a:cs typeface="Times New Roman" pitchFamily="18" charset="0"/>
                        </a:rPr>
                        <a:t> or </a:t>
                      </a:r>
                      <a:r>
                        <a:rPr lang="en-GB" dirty="0" err="1" smtClean="0">
                          <a:latin typeface="Times New Roman" pitchFamily="18" charset="0"/>
                          <a:cs typeface="Times New Roman" pitchFamily="18" charset="0"/>
                        </a:rPr>
                        <a:t>plexi</a:t>
                      </a:r>
                      <a:r>
                        <a:rPr lang="en-GB" dirty="0" smtClean="0">
                          <a:latin typeface="Times New Roman" pitchFamily="18" charset="0"/>
                          <a:cs typeface="Times New Roman" pitchFamily="18" charset="0"/>
                        </a:rPr>
                        <a:t> glass</a:t>
                      </a:r>
                      <a:r>
                        <a:rPr lang="en-GB" baseline="0" dirty="0" smtClean="0">
                          <a:latin typeface="Times New Roman" pitchFamily="18" charset="0"/>
                          <a:cs typeface="Times New Roman" pitchFamily="18" charset="0"/>
                        </a:rPr>
                        <a:t> &amp; light weight glass</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 air plane windows, lab. Good, street lights...</a:t>
                      </a:r>
                      <a:endParaRPr lang="en-GB" dirty="0">
                        <a:latin typeface="Times New Roman" pitchFamily="18" charset="0"/>
                        <a:cs typeface="Times New Roman" pitchFamily="18" charset="0"/>
                      </a:endParaRPr>
                    </a:p>
                  </a:txBody>
                  <a:tcPr/>
                </a:tc>
              </a:tr>
              <a:tr h="920977">
                <a:tc>
                  <a:txBody>
                    <a:bodyPr/>
                    <a:lstStyle/>
                    <a:p>
                      <a:r>
                        <a:rPr lang="en-GB" dirty="0" smtClean="0"/>
                        <a:t>5</a:t>
                      </a:r>
                      <a:endParaRPr lang="en-GB" dirty="0"/>
                    </a:p>
                  </a:txBody>
                  <a:tcPr/>
                </a:tc>
                <a:tc>
                  <a:txBody>
                    <a:bodyPr/>
                    <a:lstStyle/>
                    <a:p>
                      <a:r>
                        <a:rPr lang="en-GB" dirty="0" err="1" smtClean="0">
                          <a:latin typeface="Times New Roman" pitchFamily="18" charset="0"/>
                          <a:cs typeface="Times New Roman" pitchFamily="18" charset="0"/>
                        </a:rPr>
                        <a:t>Polytetrafluoroethylene</a:t>
                      </a:r>
                      <a:r>
                        <a:rPr lang="en-GB" dirty="0" smtClean="0">
                          <a:latin typeface="Times New Roman" pitchFamily="18" charset="0"/>
                          <a:cs typeface="Times New Roman" pitchFamily="18" charset="0"/>
                        </a:rPr>
                        <a:t>( Teflon)</a:t>
                      </a:r>
                      <a:endParaRPr lang="en-GB" dirty="0">
                        <a:latin typeface="Times New Roman" pitchFamily="18" charset="0"/>
                        <a:cs typeface="Times New Roman" pitchFamily="18" charset="0"/>
                      </a:endParaRPr>
                    </a:p>
                  </a:txBody>
                  <a:tcPr/>
                </a:tc>
                <a:tc>
                  <a:txBody>
                    <a:bodyPr/>
                    <a:lstStyle/>
                    <a:p>
                      <a:r>
                        <a:rPr lang="en-GB" dirty="0" err="1" smtClean="0">
                          <a:latin typeface="Times New Roman" pitchFamily="18" charset="0"/>
                          <a:cs typeface="Times New Roman" pitchFamily="18" charset="0"/>
                        </a:rPr>
                        <a:t>Tetrafuoroethylene</a:t>
                      </a:r>
                      <a:r>
                        <a:rPr lang="en-GB" dirty="0" smtClean="0">
                          <a:latin typeface="Times New Roman" pitchFamily="18" charset="0"/>
                          <a:cs typeface="Times New Roman" pitchFamily="18" charset="0"/>
                        </a:rPr>
                        <a:t>( CF</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=CF</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Has good resistance of chemical attack, resist any temp, b/n -73 to 260 </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coating</a:t>
                      </a:r>
                      <a:r>
                        <a:rPr lang="en-GB" baseline="0" dirty="0" smtClean="0">
                          <a:latin typeface="Times New Roman" pitchFamily="18" charset="0"/>
                          <a:cs typeface="Times New Roman" pitchFamily="18" charset="0"/>
                        </a:rPr>
                        <a:t> cooking utensils, electrical insulation...</a:t>
                      </a:r>
                      <a:endParaRPr lang="en-GB" dirty="0">
                        <a:latin typeface="Times New Roman" pitchFamily="18" charset="0"/>
                        <a:cs typeface="Times New Roman" pitchFamily="18" charset="0"/>
                      </a:endParaRPr>
                    </a:p>
                  </a:txBody>
                  <a:tcPr/>
                </a:tc>
              </a:tr>
              <a:tr h="920977">
                <a:tc>
                  <a:txBody>
                    <a:bodyPr/>
                    <a:lstStyle/>
                    <a:p>
                      <a:r>
                        <a:rPr lang="en-GB" dirty="0" smtClean="0"/>
                        <a:t>6</a:t>
                      </a:r>
                      <a:endParaRPr lang="en-GB" dirty="0"/>
                    </a:p>
                  </a:txBody>
                  <a:tcPr/>
                </a:tc>
                <a:tc>
                  <a:txBody>
                    <a:bodyPr/>
                    <a:lstStyle/>
                    <a:p>
                      <a:r>
                        <a:rPr lang="en-GB" dirty="0" smtClean="0">
                          <a:latin typeface="Times New Roman" pitchFamily="18" charset="0"/>
                          <a:cs typeface="Times New Roman" pitchFamily="18" charset="0"/>
                        </a:rPr>
                        <a:t>Polystyrene</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Styrene( CH</a:t>
                      </a:r>
                      <a:r>
                        <a:rPr lang="en-GB" baseline="-25000" dirty="0" smtClean="0">
                          <a:latin typeface="Times New Roman" pitchFamily="18" charset="0"/>
                          <a:cs typeface="Times New Roman" pitchFamily="18" charset="0"/>
                        </a:rPr>
                        <a:t>2</a:t>
                      </a:r>
                      <a:r>
                        <a:rPr lang="en-GB" dirty="0" smtClean="0">
                          <a:latin typeface="Times New Roman" pitchFamily="18" charset="0"/>
                          <a:cs typeface="Times New Roman" pitchFamily="18" charset="0"/>
                        </a:rPr>
                        <a:t>=</a:t>
                      </a:r>
                      <a:r>
                        <a:rPr lang="en-GB" dirty="0" err="1" smtClean="0">
                          <a:latin typeface="Times New Roman" pitchFamily="18" charset="0"/>
                          <a:cs typeface="Times New Roman" pitchFamily="18" charset="0"/>
                        </a:rPr>
                        <a:t>CHph</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Is solid at room temp.</a:t>
                      </a:r>
                      <a:endParaRPr lang="en-GB" dirty="0">
                        <a:latin typeface="Times New Roman" pitchFamily="18" charset="0"/>
                        <a:cs typeface="Times New Roman" pitchFamily="18" charset="0"/>
                      </a:endParaRPr>
                    </a:p>
                  </a:txBody>
                  <a:tcPr/>
                </a:tc>
                <a:tc>
                  <a:txBody>
                    <a:bodyPr/>
                    <a:lstStyle/>
                    <a:p>
                      <a:r>
                        <a:rPr lang="en-GB" dirty="0" smtClean="0">
                          <a:latin typeface="Times New Roman" pitchFamily="18" charset="0"/>
                          <a:cs typeface="Times New Roman" pitchFamily="18" charset="0"/>
                        </a:rPr>
                        <a:t>Used for making</a:t>
                      </a:r>
                      <a:r>
                        <a:rPr lang="en-GB" baseline="0" dirty="0" smtClean="0">
                          <a:latin typeface="Times New Roman" pitchFamily="18" charset="0"/>
                          <a:cs typeface="Times New Roman" pitchFamily="18" charset="0"/>
                        </a:rPr>
                        <a:t> CD, DVD, toys, architectural models...</a:t>
                      </a:r>
                      <a:endParaRPr lang="en-GB" dirty="0">
                        <a:latin typeface="Times New Roman" pitchFamily="18" charset="0"/>
                        <a:cs typeface="Times New Roman" pitchFamily="18" charset="0"/>
                      </a:endParaRPr>
                    </a:p>
                  </a:txBody>
                  <a:tcPr/>
                </a:tc>
              </a:tr>
            </a:tbl>
          </a:graphicData>
        </a:graphic>
      </p:graphicFrame>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688</TotalTime>
  <Words>1970</Words>
  <Application>Microsoft Office PowerPoint</Application>
  <PresentationFormat>On-screen Show (4:3)</PresentationFormat>
  <Paragraphs>383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Polymers</vt:lpstr>
      <vt:lpstr>Cont...</vt:lpstr>
      <vt:lpstr>Cont...</vt:lpstr>
      <vt:lpstr>Exercise</vt:lpstr>
      <vt:lpstr>Cont...</vt:lpstr>
      <vt:lpstr>Polymerization</vt:lpstr>
      <vt:lpstr>Cont...</vt:lpstr>
      <vt:lpstr>Cont...</vt:lpstr>
      <vt:lpstr>Cont...</vt:lpstr>
      <vt:lpstr>B. Condensation polymerization( Copolymerization)</vt:lpstr>
      <vt:lpstr>Impacts of synthetic polymers on Environment</vt:lpstr>
      <vt:lpstr>Cont...</vt:lpstr>
      <vt:lpstr>Cont...</vt:lpstr>
      <vt:lpstr>2. Carbohydrates</vt:lpstr>
      <vt:lpstr>Cont...</vt:lpstr>
      <vt:lpstr>  B. Disaccharides  </vt:lpstr>
      <vt:lpstr>  C. Polysaccharides  </vt:lpstr>
      <vt:lpstr>  3. Proteins   </vt:lpstr>
      <vt:lpstr>Cont...</vt:lpstr>
      <vt:lpstr>Cont...</vt:lpstr>
      <vt:lpstr>  Peptide Bond Formation  </vt:lpstr>
      <vt:lpstr>Cont...</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Amaanee</dc:creator>
  <cp:lastModifiedBy>Windows User</cp:lastModifiedBy>
  <cp:revision>102</cp:revision>
  <dcterms:created xsi:type="dcterms:W3CDTF">2017-02-10T14:04:13Z</dcterms:created>
  <dcterms:modified xsi:type="dcterms:W3CDTF">2020-04-17T17:43:46Z</dcterms:modified>
</cp:coreProperties>
</file>